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90" r:id="rId2"/>
    <p:sldId id="391" r:id="rId3"/>
    <p:sldId id="460" r:id="rId4"/>
    <p:sldId id="422" r:id="rId5"/>
    <p:sldId id="421" r:id="rId6"/>
    <p:sldId id="424" r:id="rId7"/>
    <p:sldId id="423" r:id="rId8"/>
    <p:sldId id="425" r:id="rId9"/>
    <p:sldId id="433" r:id="rId10"/>
    <p:sldId id="431" r:id="rId11"/>
    <p:sldId id="427" r:id="rId12"/>
    <p:sldId id="432" r:id="rId13"/>
    <p:sldId id="435" r:id="rId14"/>
    <p:sldId id="426" r:id="rId15"/>
    <p:sldId id="443" r:id="rId16"/>
    <p:sldId id="444" r:id="rId17"/>
    <p:sldId id="428" r:id="rId18"/>
    <p:sldId id="434" r:id="rId19"/>
    <p:sldId id="429" r:id="rId20"/>
    <p:sldId id="436" r:id="rId21"/>
    <p:sldId id="417" r:id="rId22"/>
    <p:sldId id="430" r:id="rId23"/>
    <p:sldId id="445" r:id="rId24"/>
    <p:sldId id="464" r:id="rId25"/>
    <p:sldId id="465" r:id="rId26"/>
    <p:sldId id="461" r:id="rId27"/>
    <p:sldId id="462" r:id="rId28"/>
    <p:sldId id="463" r:id="rId29"/>
    <p:sldId id="397" r:id="rId30"/>
    <p:sldId id="440" r:id="rId31"/>
    <p:sldId id="446" r:id="rId32"/>
    <p:sldId id="450" r:id="rId33"/>
    <p:sldId id="452" r:id="rId34"/>
    <p:sldId id="403" r:id="rId35"/>
    <p:sldId id="441" r:id="rId36"/>
    <p:sldId id="442" r:id="rId37"/>
    <p:sldId id="451" r:id="rId38"/>
    <p:sldId id="402" r:id="rId39"/>
    <p:sldId id="401" r:id="rId40"/>
    <p:sldId id="404" r:id="rId41"/>
    <p:sldId id="400" r:id="rId42"/>
    <p:sldId id="454" r:id="rId43"/>
    <p:sldId id="455" r:id="rId44"/>
    <p:sldId id="448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79" userDrawn="1">
          <p15:clr>
            <a:srgbClr val="A4A3A4"/>
          </p15:clr>
        </p15:guide>
        <p15:guide id="2" orient="horz" pos="20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6A6"/>
    <a:srgbClr val="00AEA9"/>
    <a:srgbClr val="0082A0"/>
    <a:srgbClr val="B5E7E6"/>
    <a:srgbClr val="004F8F"/>
    <a:srgbClr val="FF7C80"/>
    <a:srgbClr val="B4FF8B"/>
    <a:srgbClr val="800000"/>
    <a:srgbClr val="00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146" autoAdjust="0"/>
  </p:normalViewPr>
  <p:slideViewPr>
    <p:cSldViewPr snapToGrid="0">
      <p:cViewPr varScale="1">
        <p:scale>
          <a:sx n="88" d="100"/>
          <a:sy n="88" d="100"/>
        </p:scale>
        <p:origin x="672" y="66"/>
      </p:cViewPr>
      <p:guideLst>
        <p:guide pos="4679"/>
        <p:guide orient="horz" pos="2092"/>
      </p:guideLst>
    </p:cSldViewPr>
  </p:slideViewPr>
  <p:outlineViewPr>
    <p:cViewPr>
      <p:scale>
        <a:sx n="33" d="100"/>
        <a:sy n="33" d="100"/>
      </p:scale>
      <p:origin x="0" y="-957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notesViewPr>
    <p:cSldViewPr snapToGrid="0" showGuides="1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9638956496014E-2"/>
          <c:y val="0.16737956310420735"/>
          <c:w val="0.93460722087007975"/>
          <c:h val="0.62426405464571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rgbClr val="1C61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1-434B-9868-C721C97C2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AE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0.67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21-434B-9868-C721C97C2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354048"/>
        <c:axId val="322308544"/>
      </c:barChart>
      <c:catAx>
        <c:axId val="433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los Text" panose="020B0503020202020204"/>
                <a:ea typeface="+mn-ea"/>
                <a:cs typeface="+mn-cs"/>
              </a:defRPr>
            </a:pPr>
            <a:endParaRPr lang="ru-RU"/>
          </a:p>
        </c:txPr>
        <c:crossAx val="322308544"/>
        <c:crosses val="autoZero"/>
        <c:auto val="1"/>
        <c:lblAlgn val="ctr"/>
        <c:lblOffset val="100"/>
        <c:noMultiLvlLbl val="0"/>
      </c:catAx>
      <c:valAx>
        <c:axId val="322308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35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797269532785526"/>
          <c:w val="0.99434871847484685"/>
          <c:h val="0.13202728621841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Golos Text" panose="020B0503020202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269688620127332E-2"/>
          <c:w val="0.98611084557918305"/>
          <c:h val="0.68290487264713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СЗФО</c:v>
                </c:pt>
              </c:strCache>
            </c:strRef>
          </c:tx>
          <c:spPr>
            <a:solidFill>
              <a:srgbClr val="1C61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0.69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B8-406A-8EE3-B53EC4D8C3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AE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удовлетворены</c:v>
                </c:pt>
                <c:pt idx="1">
                  <c:v>не удовлетворены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0.70339702812297911</c:v>
                </c:pt>
                <c:pt idx="1">
                  <c:v>0.19421559542254302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8-406A-8EE3-B53EC4D8C3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1771104"/>
        <c:axId val="324955544"/>
      </c:barChart>
      <c:catAx>
        <c:axId val="3217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los Text" panose="020B0503020202020204"/>
                <a:ea typeface="+mn-ea"/>
                <a:cs typeface="+mn-cs"/>
              </a:defRPr>
            </a:pPr>
            <a:endParaRPr lang="ru-RU"/>
          </a:p>
        </c:txPr>
        <c:crossAx val="324955544"/>
        <c:crosses val="autoZero"/>
        <c:auto val="1"/>
        <c:lblAlgn val="ctr"/>
        <c:lblOffset val="100"/>
        <c:noMultiLvlLbl val="0"/>
      </c:catAx>
      <c:valAx>
        <c:axId val="324955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177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66270196372628E-2"/>
          <c:y val="0.85425005921395614"/>
          <c:w val="0.79521260417300321"/>
          <c:h val="7.625439128003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Golos Text" panose="020B0503020202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6D-4F11-929D-42368625ED4B}"/>
              </c:ext>
            </c:extLst>
          </c:dPt>
          <c:dPt>
            <c:idx val="1"/>
            <c:bubble3D val="0"/>
            <c:spPr>
              <a:solidFill>
                <a:srgbClr val="004F8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6D-4F11-929D-42368625ED4B}"/>
              </c:ext>
            </c:extLst>
          </c:dPt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6D-4F11-929D-42368625E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05197749864551"/>
          <c:y val="2.4924422895233164E-2"/>
          <c:w val="0.51451959443130213"/>
          <c:h val="0.927532341200856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</c:v>
                </c:pt>
              </c:strCache>
            </c:strRef>
          </c:tx>
          <c:spPr>
            <a:solidFill>
              <a:srgbClr val="004F8F"/>
            </a:solidFill>
            <a:ln>
              <a:solidFill>
                <a:srgbClr val="10253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Сфера развития Арктики и Дальнего Востока</c:v>
                </c:pt>
                <c:pt idx="1">
                  <c:v>Спорт</c:v>
                </c:pt>
                <c:pt idx="2">
                  <c:v>Услуги и общественное питание</c:v>
                </c:pt>
                <c:pt idx="3">
                  <c:v>Связь, СМИ и IT</c:v>
                </c:pt>
                <c:pt idx="4">
                  <c:v>Сфера обороны</c:v>
                </c:pt>
                <c:pt idx="5">
                  <c:v>Культура, организация досуга и развлечений</c:v>
                </c:pt>
                <c:pt idx="6">
                  <c:v>Туризм</c:v>
                </c:pt>
                <c:pt idx="7">
                  <c:v>Страхование и финансы</c:v>
                </c:pt>
                <c:pt idx="8">
                  <c:v>Строительство</c:v>
                </c:pt>
                <c:pt idx="9">
                  <c:v>Торговля</c:v>
                </c:pt>
                <c:pt idx="10">
                  <c:v>ТЭК </c:v>
                </c:pt>
                <c:pt idx="11">
                  <c:v>Сфера ЧС и ГО</c:v>
                </c:pt>
                <c:pt idx="12">
                  <c:v>Промышленность</c:v>
                </c:pt>
                <c:pt idx="13">
                  <c:v>Сельское, лесное хозяйство, охота</c:v>
                </c:pt>
                <c:pt idx="14">
                  <c:v>Сфера взаимодействия с зарубежными странами</c:v>
                </c:pt>
                <c:pt idx="15">
                  <c:v>Социальные услуги и обеспечение</c:v>
                </c:pt>
                <c:pt idx="16">
                  <c:v>Сфера труда и занятости</c:v>
                </c:pt>
                <c:pt idx="17">
                  <c:v>Дорожно-транспортная инфраструктура</c:v>
                </c:pt>
                <c:pt idx="18">
                  <c:v>Сфера экологии</c:v>
                </c:pt>
                <c:pt idx="19">
                  <c:v>Образование, наука</c:v>
                </c:pt>
                <c:pt idx="20">
                  <c:v>Здравоохранение, фармацевтика</c:v>
                </c:pt>
                <c:pt idx="21">
                  <c:v>ЖКХ</c:v>
                </c:pt>
              </c:strCache>
            </c:strRef>
          </c:cat>
          <c:val>
            <c:numRef>
              <c:f>Лист1!$B$2:$B$23</c:f>
              <c:numCache>
                <c:formatCode>0%</c:formatCode>
                <c:ptCount val="22"/>
                <c:pt idx="0">
                  <c:v>0.62292358803986714</c:v>
                </c:pt>
                <c:pt idx="1">
                  <c:v>0.74086378737541525</c:v>
                </c:pt>
                <c:pt idx="2">
                  <c:v>0.77242524916943522</c:v>
                </c:pt>
                <c:pt idx="3">
                  <c:v>0.76910299003322258</c:v>
                </c:pt>
                <c:pt idx="4">
                  <c:v>0.72757475083056478</c:v>
                </c:pt>
                <c:pt idx="5">
                  <c:v>0.75415282392026584</c:v>
                </c:pt>
                <c:pt idx="6">
                  <c:v>0.71096345514950166</c:v>
                </c:pt>
                <c:pt idx="7">
                  <c:v>0.67774086378737541</c:v>
                </c:pt>
                <c:pt idx="8">
                  <c:v>0.71096345514950166</c:v>
                </c:pt>
                <c:pt idx="9">
                  <c:v>0.75415282392026584</c:v>
                </c:pt>
                <c:pt idx="10">
                  <c:v>0.66279069767441856</c:v>
                </c:pt>
                <c:pt idx="11">
                  <c:v>0.63621262458471761</c:v>
                </c:pt>
                <c:pt idx="12">
                  <c:v>0.64617940199335544</c:v>
                </c:pt>
                <c:pt idx="13">
                  <c:v>0.59966777408637872</c:v>
                </c:pt>
                <c:pt idx="14">
                  <c:v>0.51495016611295685</c:v>
                </c:pt>
                <c:pt idx="15">
                  <c:v>0.6129568106312292</c:v>
                </c:pt>
                <c:pt idx="16">
                  <c:v>0.5714285714285714</c:v>
                </c:pt>
                <c:pt idx="17">
                  <c:v>0.63621262458471761</c:v>
                </c:pt>
                <c:pt idx="18">
                  <c:v>0.56312292358803984</c:v>
                </c:pt>
                <c:pt idx="19">
                  <c:v>0.58803986710963452</c:v>
                </c:pt>
                <c:pt idx="20">
                  <c:v>0.49667774086378735</c:v>
                </c:pt>
                <c:pt idx="21">
                  <c:v>0.47840531561461797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6-429A-9524-B4317FB987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A6A6A6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Лист1!$A$2:$A$23</c:f>
              <c:strCache>
                <c:ptCount val="22"/>
                <c:pt idx="0">
                  <c:v>Сфера развития Арктики и Дальнего Востока</c:v>
                </c:pt>
                <c:pt idx="1">
                  <c:v>Спорт</c:v>
                </c:pt>
                <c:pt idx="2">
                  <c:v>Услуги и общественное питание</c:v>
                </c:pt>
                <c:pt idx="3">
                  <c:v>Связь, СМИ и IT</c:v>
                </c:pt>
                <c:pt idx="4">
                  <c:v>Сфера обороны</c:v>
                </c:pt>
                <c:pt idx="5">
                  <c:v>Культура, организация досуга и развлечений</c:v>
                </c:pt>
                <c:pt idx="6">
                  <c:v>Туризм</c:v>
                </c:pt>
                <c:pt idx="7">
                  <c:v>Страхование и финансы</c:v>
                </c:pt>
                <c:pt idx="8">
                  <c:v>Строительство</c:v>
                </c:pt>
                <c:pt idx="9">
                  <c:v>Торговля</c:v>
                </c:pt>
                <c:pt idx="10">
                  <c:v>ТЭК </c:v>
                </c:pt>
                <c:pt idx="11">
                  <c:v>Сфера ЧС и ГО</c:v>
                </c:pt>
                <c:pt idx="12">
                  <c:v>Промышленность</c:v>
                </c:pt>
                <c:pt idx="13">
                  <c:v>Сельское, лесное хозяйство, охота</c:v>
                </c:pt>
                <c:pt idx="14">
                  <c:v>Сфера взаимодействия с зарубежными странами</c:v>
                </c:pt>
                <c:pt idx="15">
                  <c:v>Социальные услуги и обеспечение</c:v>
                </c:pt>
                <c:pt idx="16">
                  <c:v>Сфера труда и занятости</c:v>
                </c:pt>
                <c:pt idx="17">
                  <c:v>Дорожно-транспортная инфраструктура</c:v>
                </c:pt>
                <c:pt idx="18">
                  <c:v>Сфера экологии</c:v>
                </c:pt>
                <c:pt idx="19">
                  <c:v>Образование, наука</c:v>
                </c:pt>
                <c:pt idx="20">
                  <c:v>Здравоохранение, фармацевтика</c:v>
                </c:pt>
                <c:pt idx="21">
                  <c:v>ЖКХ</c:v>
                </c:pt>
              </c:strCache>
            </c:strRef>
          </c:cat>
          <c:val>
            <c:numRef>
              <c:f>Лист1!$C$2:$C$23</c:f>
              <c:numCache>
                <c:formatCode>0%</c:formatCode>
                <c:ptCount val="22"/>
                <c:pt idx="0">
                  <c:v>0.25083056478405313</c:v>
                </c:pt>
                <c:pt idx="1">
                  <c:v>0.1079734219269103</c:v>
                </c:pt>
                <c:pt idx="2">
                  <c:v>7.4750830564784057E-2</c:v>
                </c:pt>
                <c:pt idx="3">
                  <c:v>7.4750830564784057E-2</c:v>
                </c:pt>
                <c:pt idx="4">
                  <c:v>0.11461794019933555</c:v>
                </c:pt>
                <c:pt idx="5">
                  <c:v>8.4717607973421927E-2</c:v>
                </c:pt>
                <c:pt idx="6">
                  <c:v>0.12624584717607973</c:v>
                </c:pt>
                <c:pt idx="7">
                  <c:v>0.14285714285714285</c:v>
                </c:pt>
                <c:pt idx="8">
                  <c:v>0.10132890365448505</c:v>
                </c:pt>
                <c:pt idx="9">
                  <c:v>5.8139534883720929E-2</c:v>
                </c:pt>
                <c:pt idx="10">
                  <c:v>0.1212624584717608</c:v>
                </c:pt>
                <c:pt idx="11">
                  <c:v>0.14285714285714285</c:v>
                </c:pt>
                <c:pt idx="12">
                  <c:v>0.1079734219269103</c:v>
                </c:pt>
                <c:pt idx="13">
                  <c:v>0.15116279069767441</c:v>
                </c:pt>
                <c:pt idx="14">
                  <c:v>0.20431893687707642</c:v>
                </c:pt>
                <c:pt idx="15">
                  <c:v>9.634551495016612E-2</c:v>
                </c:pt>
                <c:pt idx="16">
                  <c:v>0.13621262458471761</c:v>
                </c:pt>
                <c:pt idx="17">
                  <c:v>6.4784053156146174E-2</c:v>
                </c:pt>
                <c:pt idx="18">
                  <c:v>0.12624584717607973</c:v>
                </c:pt>
                <c:pt idx="19">
                  <c:v>9.9667774086378738E-2</c:v>
                </c:pt>
                <c:pt idx="20">
                  <c:v>7.3089700996677748E-2</c:v>
                </c:pt>
                <c:pt idx="21">
                  <c:v>6.6445182724252497E-2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6-429A-9524-B4317FB987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удовлетворен</c:v>
                </c:pt>
              </c:strCache>
            </c:strRef>
          </c:tx>
          <c:spPr>
            <a:solidFill>
              <a:srgbClr val="995757"/>
            </a:solidFill>
            <a:ln>
              <a:solidFill>
                <a:srgbClr val="99575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Сфера развития Арктики и Дальнего Востока</c:v>
                </c:pt>
                <c:pt idx="1">
                  <c:v>Спорт</c:v>
                </c:pt>
                <c:pt idx="2">
                  <c:v>Услуги и общественное питание</c:v>
                </c:pt>
                <c:pt idx="3">
                  <c:v>Связь, СМИ и IT</c:v>
                </c:pt>
                <c:pt idx="4">
                  <c:v>Сфера обороны</c:v>
                </c:pt>
                <c:pt idx="5">
                  <c:v>Культура, организация досуга и развлечений</c:v>
                </c:pt>
                <c:pt idx="6">
                  <c:v>Туризм</c:v>
                </c:pt>
                <c:pt idx="7">
                  <c:v>Страхование и финансы</c:v>
                </c:pt>
                <c:pt idx="8">
                  <c:v>Строительство</c:v>
                </c:pt>
                <c:pt idx="9">
                  <c:v>Торговля</c:v>
                </c:pt>
                <c:pt idx="10">
                  <c:v>ТЭК </c:v>
                </c:pt>
                <c:pt idx="11">
                  <c:v>Сфера ЧС и ГО</c:v>
                </c:pt>
                <c:pt idx="12">
                  <c:v>Промышленность</c:v>
                </c:pt>
                <c:pt idx="13">
                  <c:v>Сельское, лесное хозяйство, охота</c:v>
                </c:pt>
                <c:pt idx="14">
                  <c:v>Сфера взаимодействия с зарубежными странами</c:v>
                </c:pt>
                <c:pt idx="15">
                  <c:v>Социальные услуги и обеспечение</c:v>
                </c:pt>
                <c:pt idx="16">
                  <c:v>Сфера труда и занятости</c:v>
                </c:pt>
                <c:pt idx="17">
                  <c:v>Дорожно-транспортная инфраструктура</c:v>
                </c:pt>
                <c:pt idx="18">
                  <c:v>Сфера экологии</c:v>
                </c:pt>
                <c:pt idx="19">
                  <c:v>Образование, наука</c:v>
                </c:pt>
                <c:pt idx="20">
                  <c:v>Здравоохранение, фармацевтика</c:v>
                </c:pt>
                <c:pt idx="21">
                  <c:v>ЖКХ</c:v>
                </c:pt>
              </c:strCache>
            </c:strRef>
          </c:cat>
          <c:val>
            <c:numRef>
              <c:f>Лист1!$D$2:$D$23</c:f>
              <c:numCache>
                <c:formatCode>0%</c:formatCode>
                <c:ptCount val="22"/>
                <c:pt idx="0">
                  <c:v>0.12624584717607973</c:v>
                </c:pt>
                <c:pt idx="1">
                  <c:v>0.15116279069767441</c:v>
                </c:pt>
                <c:pt idx="2">
                  <c:v>0.15282392026578073</c:v>
                </c:pt>
                <c:pt idx="3">
                  <c:v>0.15614617940199335</c:v>
                </c:pt>
                <c:pt idx="4">
                  <c:v>0.15780730897009967</c:v>
                </c:pt>
                <c:pt idx="5">
                  <c:v>0.16112956810631229</c:v>
                </c:pt>
                <c:pt idx="6">
                  <c:v>0.16279069767441862</c:v>
                </c:pt>
                <c:pt idx="7">
                  <c:v>0.17940199335548174</c:v>
                </c:pt>
                <c:pt idx="8">
                  <c:v>0.1877076411960133</c:v>
                </c:pt>
                <c:pt idx="9">
                  <c:v>0.1877076411960133</c:v>
                </c:pt>
                <c:pt idx="10">
                  <c:v>0.2159468438538206</c:v>
                </c:pt>
                <c:pt idx="11">
                  <c:v>0.22093023255813954</c:v>
                </c:pt>
                <c:pt idx="12">
                  <c:v>0.24584717607973422</c:v>
                </c:pt>
                <c:pt idx="13">
                  <c:v>0.24916943521594684</c:v>
                </c:pt>
                <c:pt idx="14">
                  <c:v>0.28073089700996678</c:v>
                </c:pt>
                <c:pt idx="15">
                  <c:v>0.29069767441860467</c:v>
                </c:pt>
                <c:pt idx="16">
                  <c:v>0.29235880398671099</c:v>
                </c:pt>
                <c:pt idx="17">
                  <c:v>0.29900332225913623</c:v>
                </c:pt>
                <c:pt idx="18">
                  <c:v>0.31063122923588038</c:v>
                </c:pt>
                <c:pt idx="19">
                  <c:v>0.3122923588039867</c:v>
                </c:pt>
                <c:pt idx="20">
                  <c:v>0.43023255813953487</c:v>
                </c:pt>
                <c:pt idx="21">
                  <c:v>0.45514950166112955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F6-429A-9524-B4317FB987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324956720"/>
        <c:axId val="324957112"/>
      </c:barChart>
      <c:catAx>
        <c:axId val="32495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  <c:crossAx val="324957112"/>
        <c:crosses val="autoZero"/>
        <c:auto val="1"/>
        <c:lblAlgn val="ctr"/>
        <c:lblOffset val="100"/>
        <c:noMultiLvlLbl val="0"/>
      </c:catAx>
      <c:valAx>
        <c:axId val="324957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495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768123358308069E-2"/>
          <c:y val="0.96402563216944548"/>
          <c:w val="0.61218830914991262"/>
          <c:h val="3.5974371378958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Golos Text" panose="020B0503020202020204" pitchFamily="34" charset="-52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r"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Golos Text" panose="020B0503020202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A-4468-AC50-8A85F46C1417}"/>
              </c:ext>
            </c:extLst>
          </c:dPt>
          <c:dPt>
            <c:idx val="1"/>
            <c:bubble3D val="0"/>
            <c:spPr>
              <a:solidFill>
                <a:srgbClr val="004F8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EA-4468-AC50-8A85F46C1417}"/>
              </c:ext>
            </c:extLst>
          </c:dPt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EA-4468-AC50-8A85F46C1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D2-4C34-883A-D0C9202D1206}"/>
              </c:ext>
            </c:extLst>
          </c:dPt>
          <c:dPt>
            <c:idx val="1"/>
            <c:bubble3D val="0"/>
            <c:spPr>
              <a:solidFill>
                <a:srgbClr val="004F8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D2-4C34-883A-D0C9202D1206}"/>
              </c:ext>
            </c:extLst>
          </c:dPt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D2-4C34-883A-D0C9202D1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D766-1B0C-4785-8931-04ECE70B4CE1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6316-CF00-444D-B9B8-8448FE19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5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EDC7C-CE5D-AC4B-80DC-B055F04A247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46DA-5311-5944-84FA-3955AE38A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4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1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76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4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4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4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3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8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67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5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4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2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1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5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3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0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746DA-5311-5944-84FA-3955AE38A4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B50A7C-9AF4-9F1E-42CF-7D90014BFFE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36F0D6-7602-9A86-B34C-0FCFA41D7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183C20-5F82-791A-9003-44E40A5B2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Дискриптор</a:t>
            </a:r>
            <a:r>
              <a:rPr lang="ru-RU" dirty="0"/>
              <a:t> с описанием события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0230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11433493" cy="19925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br>
              <a:rPr lang="ru-RU" dirty="0"/>
            </a:br>
            <a:r>
              <a:rPr lang="ru-RU" dirty="0"/>
              <a:t>уровня для внутренней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694238"/>
            <a:ext cx="11441112" cy="874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Без изображения только с текстовым</a:t>
            </a:r>
            <a:br>
              <a:rPr lang="ru-RU" dirty="0"/>
            </a:br>
            <a:r>
              <a:rPr lang="ru-RU" dirty="0"/>
              <a:t>описанием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6BA4BA3-EBDF-44AF-A5F5-87EAD6EA0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077"/>
          <a:stretch/>
        </p:blipFill>
        <p:spPr>
          <a:xfrm>
            <a:off x="382905" y="693001"/>
            <a:ext cx="22925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7475" y="2060575"/>
            <a:ext cx="5353050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DB1914-AB7F-FD32-E177-AF7AD75C0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201"/>
          <a:stretch/>
        </p:blipFill>
        <p:spPr>
          <a:xfrm>
            <a:off x="375285" y="6093700"/>
            <a:ext cx="101081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9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038CA2A6-F7BC-5776-1DD7-3D6DC0E164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62513" y="0"/>
            <a:ext cx="7329487" cy="6858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473023"/>
            <a:ext cx="5545138" cy="1188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88A03020-4C82-827B-1320-49C2210F97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060576"/>
            <a:ext cx="5545138" cy="2412447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55907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F152811-27A2-BB04-FF17-8740DA39F3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060575"/>
            <a:ext cx="12192000" cy="47974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2C0010-0D31-C153-EE80-36E8B0B0C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28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7475" y="2060575"/>
            <a:ext cx="5353050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DB1914-AB7F-FD32-E177-AF7AD75C0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085"/>
          <a:stretch/>
        </p:blipFill>
        <p:spPr>
          <a:xfrm>
            <a:off x="375285" y="6093700"/>
            <a:ext cx="1012718" cy="396000"/>
          </a:xfrm>
          <a:prstGeom prst="rect">
            <a:avLst/>
          </a:prstGeom>
        </p:spPr>
      </p:pic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A44E5C5B-758A-C289-479F-7729FC825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4775" y="384176"/>
            <a:ext cx="3236625" cy="10952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60E689-8015-2437-3630-04436B504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9700" y="368301"/>
            <a:ext cx="1764000" cy="11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2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04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56717459-20AE-FFCE-0BE1-11140A8C67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2060575"/>
            <a:ext cx="6096000" cy="47974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A44E5C5B-758A-C289-479F-7729FC825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03993" y="60960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4E3A475C-4401-0792-CFC9-14D0AFCF5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5094" y="60960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025404F4-6CF2-D4EE-D9FA-5050D5A70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18002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DB08989A-57E4-A157-CFDB-8DE7EA91EF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3860800"/>
            <a:ext cx="5545138" cy="1800225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61FCAE-CE7D-4149-8AFE-6910FD5FC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085"/>
          <a:stretch/>
        </p:blipFill>
        <p:spPr>
          <a:xfrm>
            <a:off x="375285" y="6093700"/>
            <a:ext cx="101271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5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верхние углы 13">
            <a:extLst>
              <a:ext uri="{FF2B5EF4-FFF2-40B4-BE49-F238E27FC236}">
                <a16:creationId xmlns:a16="http://schemas.microsoft.com/office/drawing/2014/main" xmlns="" id="{5B7C90A3-8ACE-4333-96C6-4F8DD3F1075C}"/>
              </a:ext>
            </a:extLst>
          </p:cNvPr>
          <p:cNvSpPr/>
          <p:nvPr userDrawn="1"/>
        </p:nvSpPr>
        <p:spPr>
          <a:xfrm>
            <a:off x="1" y="2060574"/>
            <a:ext cx="12192000" cy="4797426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7DA491-310F-A109-36A2-873229E1F88C}"/>
              </a:ext>
            </a:extLst>
          </p:cNvPr>
          <p:cNvSpPr/>
          <p:nvPr userDrawn="1"/>
        </p:nvSpPr>
        <p:spPr>
          <a:xfrm>
            <a:off x="0" y="0"/>
            <a:ext cx="816700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DD997A-F6DA-1AAC-8903-AFBC02AA9BFA}"/>
              </a:ext>
            </a:extLst>
          </p:cNvPr>
          <p:cNvSpPr/>
          <p:nvPr userDrawn="1"/>
        </p:nvSpPr>
        <p:spPr>
          <a:xfrm>
            <a:off x="0" y="1"/>
            <a:ext cx="402499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2C0010-0D31-C153-EE80-36E8B0B0C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2F1B72-49E5-1828-EC9B-25E53630EECB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8030"/>
          <a:stretch/>
        </p:blipFill>
        <p:spPr>
          <a:xfrm>
            <a:off x="371474" y="6097300"/>
            <a:ext cx="1015065" cy="392400"/>
          </a:xfrm>
          <a:prstGeom prst="rect">
            <a:avLst/>
          </a:prstGeom>
        </p:spPr>
      </p:pic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B8ECFE30-A297-4DD1-2A48-EA8268038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4766643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721F4CC8-B83F-0612-3B39-0D32486007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360680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4772972E-E951-F34D-3698-D34F2240AE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4772204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F5F5CBD4-6273-0078-2120-7A54DC7A4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3639969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DBF935BE-08DD-4257-A7E4-ED0AB20C43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1239" y="4752865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75BF8E30-1BB7-469E-9615-0D3B917F69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1239" y="362063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5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5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7DA491-310F-A109-36A2-873229E1F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DD997A-F6DA-1AAC-8903-AFBC02AA9BFA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2C0010-0D31-C153-EE80-36E8B0B0C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B8ECFE30-A297-4DD1-2A48-EA82680383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0374" y="360680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721F4CC8-B83F-0612-3B39-0D32486007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360680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4772972E-E951-F34D-3698-D34F2240AE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3994" y="3622674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F5F5CBD4-6273-0078-2120-7A54DC7A49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095" y="3622674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004A49-FFDB-44C8-B2E1-99108C457BF6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8030"/>
          <a:stretch/>
        </p:blipFill>
        <p:spPr>
          <a:xfrm>
            <a:off x="371474" y="6097300"/>
            <a:ext cx="1015065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47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25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07B75B-603E-D059-D0A2-1858890E4365}"/>
              </a:ext>
            </a:extLst>
          </p:cNvPr>
          <p:cNvSpPr/>
          <p:nvPr userDrawn="1"/>
        </p:nvSpPr>
        <p:spPr>
          <a:xfrm>
            <a:off x="0" y="1939927"/>
            <a:ext cx="12192000" cy="228202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FB2766-0827-7C49-32EF-2AF256A4C16C}"/>
              </a:ext>
            </a:extLst>
          </p:cNvPr>
          <p:cNvSpPr/>
          <p:nvPr userDrawn="1"/>
        </p:nvSpPr>
        <p:spPr>
          <a:xfrm>
            <a:off x="0" y="4152898"/>
            <a:ext cx="12192000" cy="270510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Текст 20">
            <a:extLst>
              <a:ext uri="{FF2B5EF4-FFF2-40B4-BE49-F238E27FC236}">
                <a16:creationId xmlns:a16="http://schemas.microsoft.com/office/drawing/2014/main" xmlns="" id="{D6E8BABA-FA99-3BB2-7068-BDBD775CB3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03993" y="4762498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96FBB775-04BC-F231-BDB3-74637DC53F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5094" y="4762498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B416AFBA-23C2-A9EC-BDEB-CB1B5DE95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3993" y="2686049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C6352AF7-5696-360A-4B99-2E876D27B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094" y="2686049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2060575"/>
          </a:xfrm>
          <a:prstGeom prst="rect">
            <a:avLst/>
          </a:prstGeom>
          <a:solidFill>
            <a:srgbClr val="B4FF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DB1914-AB7F-FD32-E177-AF7AD75C0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085"/>
          <a:stretch/>
        </p:blipFill>
        <p:spPr>
          <a:xfrm>
            <a:off x="375285" y="6093700"/>
            <a:ext cx="1012718" cy="396000"/>
          </a:xfrm>
          <a:prstGeom prst="rect">
            <a:avLst/>
          </a:prstGeom>
        </p:spPr>
      </p:pic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A44E5C5B-758A-C289-479F-7729FC825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03993" y="60960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4E3A475C-4401-0792-CFC9-14D0AFCF5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5094" y="60960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5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07B75B-603E-D059-D0A2-1858890E4365}"/>
              </a:ext>
            </a:extLst>
          </p:cNvPr>
          <p:cNvSpPr/>
          <p:nvPr userDrawn="1"/>
        </p:nvSpPr>
        <p:spPr>
          <a:xfrm>
            <a:off x="0" y="1939927"/>
            <a:ext cx="12192000" cy="22820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FB2766-0827-7C49-32EF-2AF256A4C16C}"/>
              </a:ext>
            </a:extLst>
          </p:cNvPr>
          <p:cNvSpPr/>
          <p:nvPr userDrawn="1"/>
        </p:nvSpPr>
        <p:spPr>
          <a:xfrm>
            <a:off x="0" y="4152898"/>
            <a:ext cx="12192000" cy="2705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0">
            <a:extLst>
              <a:ext uri="{FF2B5EF4-FFF2-40B4-BE49-F238E27FC236}">
                <a16:creationId xmlns:a16="http://schemas.microsoft.com/office/drawing/2014/main" xmlns="" id="{D6E8BABA-FA99-3BB2-7068-BDBD775CB3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03993" y="4762498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xmlns="" id="{96FBB775-04BC-F231-BDB3-74637DC53F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5094" y="4762498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B416AFBA-23C2-A9EC-BDEB-CB1B5DE95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3993" y="2686049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C6352AF7-5696-360A-4B99-2E876D27B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094" y="2686049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576364-99E8-F272-B63B-FCFE42A20C94}"/>
              </a:ext>
            </a:extLst>
          </p:cNvPr>
          <p:cNvSpPr/>
          <p:nvPr userDrawn="1"/>
        </p:nvSpPr>
        <p:spPr>
          <a:xfrm>
            <a:off x="0" y="0"/>
            <a:ext cx="12192000" cy="206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12B02F-13FA-F998-0CA7-D3E3F4E07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Текст 20">
            <a:extLst>
              <a:ext uri="{FF2B5EF4-FFF2-40B4-BE49-F238E27FC236}">
                <a16:creationId xmlns:a16="http://schemas.microsoft.com/office/drawing/2014/main" xmlns="" id="{A44E5C5B-758A-C289-479F-7729FC825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03993" y="60960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4E3A475C-4401-0792-CFC9-14D0AFCF5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5094" y="60960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5EB5CFB-FDF2-423F-A3FD-F0C9485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085"/>
          <a:stretch/>
        </p:blipFill>
        <p:spPr>
          <a:xfrm>
            <a:off x="375285" y="6093700"/>
            <a:ext cx="101271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2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E0B190D-6176-858C-5B33-02AAA1801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641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1840" y="6127845"/>
            <a:ext cx="3249930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770" y="6127844"/>
            <a:ext cx="1345248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6237923" cy="19925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первого</a:t>
            </a:r>
            <a:r>
              <a:rPr lang="en-US" dirty="0"/>
              <a:t> </a:t>
            </a:r>
            <a:r>
              <a:rPr lang="ru-RU" dirty="0"/>
              <a:t>уровня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презентация МРГ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694238"/>
            <a:ext cx="6237605" cy="874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изображением и коротким</a:t>
            </a:r>
            <a:br>
              <a:rPr lang="ru-RU" dirty="0"/>
            </a:br>
            <a:r>
              <a:rPr lang="ru-RU" dirty="0"/>
              <a:t>текстовым описанием</a:t>
            </a:r>
          </a:p>
        </p:txBody>
      </p:sp>
    </p:spTree>
    <p:extLst>
      <p:ext uri="{BB962C8B-B14F-4D97-AF65-F5344CB8AC3E}">
        <p14:creationId xmlns:p14="http://schemas.microsoft.com/office/powerpoint/2010/main" val="295301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440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FB2766-0827-7C49-32EF-2AF256A4C16C}"/>
              </a:ext>
            </a:extLst>
          </p:cNvPr>
          <p:cNvSpPr/>
          <p:nvPr userDrawn="1"/>
        </p:nvSpPr>
        <p:spPr>
          <a:xfrm>
            <a:off x="0" y="2060575"/>
            <a:ext cx="12192000" cy="4797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407B75B-603E-D059-D0A2-1858890E4365}"/>
              </a:ext>
            </a:extLst>
          </p:cNvPr>
          <p:cNvSpPr/>
          <p:nvPr userDrawn="1"/>
        </p:nvSpPr>
        <p:spPr>
          <a:xfrm>
            <a:off x="6096000" y="1965159"/>
            <a:ext cx="6096000" cy="1897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B416AFBA-23C2-A9EC-BDEB-CB1B5DE95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3993" y="2500521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C6352AF7-5696-360A-4B99-2E876D27B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094" y="2500521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85B07D6-8D31-707F-B17B-1245AAF64802}"/>
              </a:ext>
            </a:extLst>
          </p:cNvPr>
          <p:cNvSpPr/>
          <p:nvPr userDrawn="1"/>
        </p:nvSpPr>
        <p:spPr>
          <a:xfrm>
            <a:off x="0" y="2060575"/>
            <a:ext cx="6096000" cy="1800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9697E441-CD4A-251B-7B1B-0B7399BF3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07993" y="2504571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45CA0F0B-C397-ACE2-22F7-78A006DE4A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094" y="2504571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FC0A069F-0CC6-C0A8-BFC2-37B8836493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3994" y="431662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xmlns="" id="{395064EF-F4C8-872D-65B2-0B1781A055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5095" y="431662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EA40C78-6876-73E3-5DF3-812F1A9EC049}"/>
              </a:ext>
            </a:extLst>
          </p:cNvPr>
          <p:cNvSpPr/>
          <p:nvPr userDrawn="1"/>
        </p:nvSpPr>
        <p:spPr>
          <a:xfrm>
            <a:off x="1" y="3860800"/>
            <a:ext cx="6096000" cy="1800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20">
            <a:extLst>
              <a:ext uri="{FF2B5EF4-FFF2-40B4-BE49-F238E27FC236}">
                <a16:creationId xmlns:a16="http://schemas.microsoft.com/office/drawing/2014/main" xmlns="" id="{3033BC70-DB32-5B54-E81A-EBACCDD4F0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994" y="4320670"/>
            <a:ext cx="2716531" cy="96235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xmlns="" id="{289D3B7D-6763-ADF3-722F-CC8714CCD2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095" y="4320670"/>
            <a:ext cx="2628899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3A7A87-5307-3D2B-83BF-73852ABE5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FE36CCFC-739C-D50A-240B-B1B8C7389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7475" y="368300"/>
            <a:ext cx="5353050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6A23F65-2282-4491-B0CF-89797CC5DCEE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8030"/>
          <a:stretch/>
        </p:blipFill>
        <p:spPr>
          <a:xfrm>
            <a:off x="371474" y="6097300"/>
            <a:ext cx="1015065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57E457C-71DD-7042-C6CE-EC6B1844A793}"/>
              </a:ext>
            </a:extLst>
          </p:cNvPr>
          <p:cNvSpPr/>
          <p:nvPr userDrawn="1"/>
        </p:nvSpPr>
        <p:spPr>
          <a:xfrm>
            <a:off x="2425148" y="2075113"/>
            <a:ext cx="4030964" cy="40309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ABDD047-0D0E-9761-4546-39E1000A80F3}"/>
              </a:ext>
            </a:extLst>
          </p:cNvPr>
          <p:cNvSpPr/>
          <p:nvPr userDrawn="1"/>
        </p:nvSpPr>
        <p:spPr>
          <a:xfrm>
            <a:off x="371475" y="3177347"/>
            <a:ext cx="1775790" cy="17757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4534C0B-5558-4703-5BFB-6E1D18C2BC29}"/>
              </a:ext>
            </a:extLst>
          </p:cNvPr>
          <p:cNvSpPr/>
          <p:nvPr userDrawn="1"/>
        </p:nvSpPr>
        <p:spPr>
          <a:xfrm>
            <a:off x="8600500" y="2084915"/>
            <a:ext cx="3220025" cy="3220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152B8DA-4B6D-CF12-60A5-ED844CB44D8A}"/>
              </a:ext>
            </a:extLst>
          </p:cNvPr>
          <p:cNvSpPr/>
          <p:nvPr userDrawn="1"/>
        </p:nvSpPr>
        <p:spPr>
          <a:xfrm>
            <a:off x="7630826" y="2087079"/>
            <a:ext cx="1368425" cy="1368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B267C57B-8BFC-3631-FE9C-1433222D4F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25147" y="3083971"/>
            <a:ext cx="4030964" cy="962357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</a:t>
            </a:r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C6D923BF-C1BB-DF2E-E011-62AD7C4F89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6" y="3441759"/>
            <a:ext cx="1775790" cy="626025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BC8254EA-0A3F-8360-BDD2-90F45C2DC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0499" y="2726162"/>
            <a:ext cx="3220025" cy="962357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</a:t>
            </a:r>
            <a:endParaRPr lang="ru-RU" dirty="0"/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xmlns="" id="{B089A551-DA6F-A8C6-C5B5-64FC5A26FF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5147" y="4068383"/>
            <a:ext cx="4030964" cy="54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7CCDE44C-5206-E25B-D44D-FCF221F872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0499" y="3741379"/>
            <a:ext cx="3220026" cy="54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19E6A28-985E-4CF9-7886-0ACC76761B76}"/>
              </a:ext>
            </a:extLst>
          </p:cNvPr>
          <p:cNvSpPr/>
          <p:nvPr userDrawn="1"/>
        </p:nvSpPr>
        <p:spPr>
          <a:xfrm>
            <a:off x="5591236" y="2866404"/>
            <a:ext cx="2365030" cy="2365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096B40DA-09B5-D774-A86B-C645EE7B4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1236" y="3428367"/>
            <a:ext cx="2365029" cy="626025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</a:t>
            </a:r>
            <a:endParaRPr lang="ru-RU" dirty="0"/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1F378F00-C6F3-9A4E-42E5-0636A0FC34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91236" y="4086616"/>
            <a:ext cx="2365029" cy="54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4FC1ECBD-EC7E-763D-F8CD-2B17BB1B78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320" y="4086616"/>
            <a:ext cx="1775790" cy="54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302024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06E548D1-78DF-7B2D-C956-B656BAE30D95}"/>
              </a:ext>
            </a:extLst>
          </p:cNvPr>
          <p:cNvSpPr/>
          <p:nvPr userDrawn="1"/>
        </p:nvSpPr>
        <p:spPr>
          <a:xfrm>
            <a:off x="371475" y="2470509"/>
            <a:ext cx="2803855" cy="2803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xmlns="" id="{AF8540BF-BC24-130C-7182-3EA3B55114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75" y="3061252"/>
            <a:ext cx="2803855" cy="530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0000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C47578E1-B3A2-2C11-DB4B-3969F1E7FF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6" y="3733565"/>
            <a:ext cx="2803854" cy="13985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2104DB3-1C57-2E76-FC63-B5EBEBCAA769}"/>
              </a:ext>
            </a:extLst>
          </p:cNvPr>
          <p:cNvSpPr/>
          <p:nvPr userDrawn="1"/>
        </p:nvSpPr>
        <p:spPr>
          <a:xfrm>
            <a:off x="3254842" y="2470509"/>
            <a:ext cx="2803855" cy="2803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xmlns="" id="{521B9ACB-7CF6-D4EE-9278-8809907328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4842" y="3061252"/>
            <a:ext cx="2803855" cy="530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0000</a:t>
            </a:r>
            <a:endParaRPr lang="ru-RU" dirty="0"/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F2C11E87-B9EB-6F62-4002-94E18D73F4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4843" y="3733565"/>
            <a:ext cx="2803854" cy="13985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F75F59-5F54-8A76-5644-BFC9FDAEF1EF}"/>
              </a:ext>
            </a:extLst>
          </p:cNvPr>
          <p:cNvSpPr/>
          <p:nvPr userDrawn="1"/>
        </p:nvSpPr>
        <p:spPr>
          <a:xfrm>
            <a:off x="6138209" y="2470509"/>
            <a:ext cx="2803855" cy="2803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xmlns="" id="{5B53E53B-EA3C-7A13-457C-15EB45DE9F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8209" y="3061252"/>
            <a:ext cx="2803855" cy="530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0000</a:t>
            </a:r>
            <a:endParaRPr lang="ru-RU" dirty="0"/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xmlns="" id="{60AB4AC9-6D1D-C3CC-3A8E-04548DBE3B0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8210" y="3733565"/>
            <a:ext cx="2803854" cy="13985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78D502D-0134-DB3A-8EF6-28F603833317}"/>
              </a:ext>
            </a:extLst>
          </p:cNvPr>
          <p:cNvSpPr/>
          <p:nvPr userDrawn="1"/>
        </p:nvSpPr>
        <p:spPr>
          <a:xfrm>
            <a:off x="9016672" y="2483761"/>
            <a:ext cx="2803855" cy="2803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xmlns="" id="{4C4C8F13-D471-1BF8-6399-6F6D30F1B9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6672" y="3074504"/>
            <a:ext cx="2803855" cy="530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0000</a:t>
            </a:r>
            <a:endParaRPr lang="ru-RU" dirty="0"/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xmlns="" id="{BBC14FE2-BB59-69FE-E3E4-7489EFFD99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6673" y="3746817"/>
            <a:ext cx="2803854" cy="13985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1AE0DB4-71EF-B8A5-AD64-31B554D79A5B}"/>
              </a:ext>
            </a:extLst>
          </p:cNvPr>
          <p:cNvSpPr>
            <a:spLocks noChangeAspect="1"/>
          </p:cNvSpPr>
          <p:nvPr userDrawn="1"/>
        </p:nvSpPr>
        <p:spPr>
          <a:xfrm>
            <a:off x="3382460" y="2802987"/>
            <a:ext cx="432000" cy="4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F9F0557-D737-9DAA-CA4E-2691C44E87BC}"/>
              </a:ext>
            </a:extLst>
          </p:cNvPr>
          <p:cNvSpPr>
            <a:spLocks noChangeAspect="1"/>
          </p:cNvSpPr>
          <p:nvPr userDrawn="1"/>
        </p:nvSpPr>
        <p:spPr>
          <a:xfrm>
            <a:off x="6275387" y="4555252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5DCAD24E-B235-D77C-4AA0-75FC9AFC0447}"/>
              </a:ext>
            </a:extLst>
          </p:cNvPr>
          <p:cNvSpPr>
            <a:spLocks noChangeAspect="1"/>
          </p:cNvSpPr>
          <p:nvPr userDrawn="1"/>
        </p:nvSpPr>
        <p:spPr>
          <a:xfrm>
            <a:off x="9052625" y="2802987"/>
            <a:ext cx="432000" cy="43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4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20">
            <a:extLst>
              <a:ext uri="{FF2B5EF4-FFF2-40B4-BE49-F238E27FC236}">
                <a16:creationId xmlns:a16="http://schemas.microsoft.com/office/drawing/2014/main" xmlns="" id="{8BA82BB5-099D-86A4-5F58-6DBD69568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2060576"/>
            <a:ext cx="5545138" cy="4440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FB582A0-08B4-4953-155B-2F3D3130E4EA}"/>
              </a:ext>
            </a:extLst>
          </p:cNvPr>
          <p:cNvCxnSpPr/>
          <p:nvPr userDrawn="1"/>
        </p:nvCxnSpPr>
        <p:spPr>
          <a:xfrm flipV="1">
            <a:off x="371475" y="2616898"/>
            <a:ext cx="0" cy="306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20">
            <a:extLst>
              <a:ext uri="{FF2B5EF4-FFF2-40B4-BE49-F238E27FC236}">
                <a16:creationId xmlns:a16="http://schemas.microsoft.com/office/drawing/2014/main" xmlns="" id="{7DFA2DC9-E2D6-73CE-561B-F58CD5D33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7" y="2076449"/>
            <a:ext cx="5545138" cy="4440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A774AEF-8AC0-9378-4D78-AEC0E05E9634}"/>
              </a:ext>
            </a:extLst>
          </p:cNvPr>
          <p:cNvCxnSpPr/>
          <p:nvPr userDrawn="1"/>
        </p:nvCxnSpPr>
        <p:spPr>
          <a:xfrm flipV="1">
            <a:off x="6275386" y="2616898"/>
            <a:ext cx="0" cy="306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иаграмма 7">
            <a:extLst>
              <a:ext uri="{FF2B5EF4-FFF2-40B4-BE49-F238E27FC236}">
                <a16:creationId xmlns:a16="http://schemas.microsoft.com/office/drawing/2014/main" xmlns="" id="{32A08678-B8F4-C8EF-7427-08C2908A5A8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4855" y="2616898"/>
            <a:ext cx="5301757" cy="304412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9" name="Диаграмма 7">
            <a:extLst>
              <a:ext uri="{FF2B5EF4-FFF2-40B4-BE49-F238E27FC236}">
                <a16:creationId xmlns:a16="http://schemas.microsoft.com/office/drawing/2014/main" xmlns="" id="{4A29AA41-148A-DA36-99D3-93304FCC604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518765" y="2616898"/>
            <a:ext cx="5301757" cy="30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A774AEF-8AC0-9378-4D78-AEC0E05E9634}"/>
              </a:ext>
            </a:extLst>
          </p:cNvPr>
          <p:cNvCxnSpPr>
            <a:cxnSpLocks/>
          </p:cNvCxnSpPr>
          <p:nvPr userDrawn="1"/>
        </p:nvCxnSpPr>
        <p:spPr>
          <a:xfrm flipV="1">
            <a:off x="6275386" y="2060575"/>
            <a:ext cx="0" cy="361632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иаграмма 7">
            <a:extLst>
              <a:ext uri="{FF2B5EF4-FFF2-40B4-BE49-F238E27FC236}">
                <a16:creationId xmlns:a16="http://schemas.microsoft.com/office/drawing/2014/main" xmlns="" id="{4A29AA41-148A-DA36-99D3-93304FCC604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518765" y="2060575"/>
            <a:ext cx="5301757" cy="36163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Текст 20">
            <a:extLst>
              <a:ext uri="{FF2B5EF4-FFF2-40B4-BE49-F238E27FC236}">
                <a16:creationId xmlns:a16="http://schemas.microsoft.com/office/drawing/2014/main" xmlns="" id="{FA0F444C-2715-5606-617D-9DDC07DE1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36406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20">
            <a:extLst>
              <a:ext uri="{FF2B5EF4-FFF2-40B4-BE49-F238E27FC236}">
                <a16:creationId xmlns:a16="http://schemas.microsoft.com/office/drawing/2014/main" xmlns="" id="{8BA82BB5-099D-86A4-5F58-6DBD69568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2060576"/>
            <a:ext cx="11449041" cy="4440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в две строки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82A4CC68-DFAE-57D7-AB5A-0F51CAB3DEF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371475" y="2520536"/>
            <a:ext cx="11449041" cy="315636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0" name="Текст 20">
            <a:extLst>
              <a:ext uri="{FF2B5EF4-FFF2-40B4-BE49-F238E27FC236}">
                <a16:creationId xmlns:a16="http://schemas.microsoft.com/office/drawing/2014/main" xmlns="" id="{EB58BC82-C7CE-84C2-E586-F811EDA10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9950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20">
            <a:extLst>
              <a:ext uri="{FF2B5EF4-FFF2-40B4-BE49-F238E27FC236}">
                <a16:creationId xmlns:a16="http://schemas.microsoft.com/office/drawing/2014/main" xmlns="" id="{8BA82BB5-099D-86A4-5F58-6DBD69568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2060576"/>
            <a:ext cx="5545139" cy="54073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четвертого уровня</a:t>
            </a:r>
          </a:p>
        </p:txBody>
      </p:sp>
      <p:sp>
        <p:nvSpPr>
          <p:cNvPr id="3" name="Текст 20">
            <a:extLst>
              <a:ext uri="{FF2B5EF4-FFF2-40B4-BE49-F238E27FC236}">
                <a16:creationId xmlns:a16="http://schemas.microsoft.com/office/drawing/2014/main" xmlns="" id="{845CD7D9-F32D-0284-2B38-87CAE7635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1"/>
            <a:ext cx="5545138" cy="1676400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113D5287-0538-DEF9-542D-DBDCBCE27A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475" y="2853559"/>
            <a:ext cx="2743091" cy="27431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2ADE5947-2823-272B-DD58-F494BB584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4044" y="2853560"/>
            <a:ext cx="2772570" cy="2743198"/>
          </a:xfrm>
        </p:spPr>
        <p:txBody>
          <a:bodyPr lIns="180000" tIns="0" rIns="0" bIns="0" anchor="ctr" anchorCtr="0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xmlns="" id="{B60B16A3-D20C-CFEA-3C87-1E595FD3F1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4866" y="2060576"/>
            <a:ext cx="5545139" cy="54073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четвертого уровня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xmlns="" id="{49668F3B-26E7-74D7-4FE6-2C05BA41215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4866" y="2853559"/>
            <a:ext cx="2743091" cy="27431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3" name="Текст 20">
            <a:extLst>
              <a:ext uri="{FF2B5EF4-FFF2-40B4-BE49-F238E27FC236}">
                <a16:creationId xmlns:a16="http://schemas.microsoft.com/office/drawing/2014/main" xmlns="" id="{51E1FB08-9FA3-B091-8AC7-705C5FA1ED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7435" y="2853560"/>
            <a:ext cx="2772570" cy="2743198"/>
          </a:xfrm>
        </p:spPr>
        <p:txBody>
          <a:bodyPr lIns="180000" tIns="0" rIns="0" bIns="0" anchor="ctr" anchorCtr="0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35180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0">
            <a:extLst>
              <a:ext uri="{FF2B5EF4-FFF2-40B4-BE49-F238E27FC236}">
                <a16:creationId xmlns:a16="http://schemas.microsoft.com/office/drawing/2014/main" xmlns="" id="{845CD7D9-F32D-0284-2B38-87CAE7635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1"/>
            <a:ext cx="5545138" cy="1676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113D5287-0538-DEF9-542D-DBDCBCE27A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476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9" name="Текст 20">
            <a:extLst>
              <a:ext uri="{FF2B5EF4-FFF2-40B4-BE49-F238E27FC236}">
                <a16:creationId xmlns:a16="http://schemas.microsoft.com/office/drawing/2014/main" xmlns="" id="{2ADE5947-2823-272B-DD58-F494BB584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4" y="4457700"/>
            <a:ext cx="3400425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313B2A55-A2AD-5FF5-49A9-4AF48EFD37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9449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7" name="Текст 20">
            <a:extLst>
              <a:ext uri="{FF2B5EF4-FFF2-40B4-BE49-F238E27FC236}">
                <a16:creationId xmlns:a16="http://schemas.microsoft.com/office/drawing/2014/main" xmlns="" id="{8DFB1349-94E1-3B50-80F3-184F350C69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9447" y="4457700"/>
            <a:ext cx="3400425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BF54A3C4-030C-6F32-5266-F52FA078C4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7422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07BA1AEF-3A2B-2123-FC52-1334332D34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7420" y="4457700"/>
            <a:ext cx="3400425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1333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0">
            <a:extLst>
              <a:ext uri="{FF2B5EF4-FFF2-40B4-BE49-F238E27FC236}">
                <a16:creationId xmlns:a16="http://schemas.microsoft.com/office/drawing/2014/main" xmlns="" id="{845CD7D9-F32D-0284-2B38-87CAE7635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1"/>
            <a:ext cx="5545138" cy="1676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113D5287-0538-DEF9-542D-DBDCBCE27A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476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" name="Рисунок 7">
            <a:extLst>
              <a:ext uri="{FF2B5EF4-FFF2-40B4-BE49-F238E27FC236}">
                <a16:creationId xmlns:a16="http://schemas.microsoft.com/office/drawing/2014/main" xmlns="" id="{884A6CCE-5246-5B06-5584-EF05574AC2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24616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F1899AAC-3CA7-F47C-1BEB-6AF94CB6E2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4613" y="4457700"/>
            <a:ext cx="2592000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EBC32CF6-DFEB-0FD5-5084-941BBB9BD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4457699"/>
            <a:ext cx="2592000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Рисунок 7">
            <a:extLst>
              <a:ext uri="{FF2B5EF4-FFF2-40B4-BE49-F238E27FC236}">
                <a16:creationId xmlns:a16="http://schemas.microsoft.com/office/drawing/2014/main" xmlns="" id="{6ED802DC-77F5-9362-EEA0-0C70D925C0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75389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59EFAC8D-9AFC-5D07-5F11-8E28EB470C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28529" y="2060575"/>
            <a:ext cx="2239874" cy="2239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0" name="Текст 20">
            <a:extLst>
              <a:ext uri="{FF2B5EF4-FFF2-40B4-BE49-F238E27FC236}">
                <a16:creationId xmlns:a16="http://schemas.microsoft.com/office/drawing/2014/main" xmlns="" id="{5173463A-42AC-1939-B5B3-11F85C4BEF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526" y="4457700"/>
            <a:ext cx="2592000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A208CED3-A813-199C-3B50-F3D26C5F5C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5388" y="4457699"/>
            <a:ext cx="2592000" cy="120332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59754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76400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EBC32CF6-DFEB-0FD5-5084-941BBB9BD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1290" y="2060575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0">
            <a:extLst>
              <a:ext uri="{FF2B5EF4-FFF2-40B4-BE49-F238E27FC236}">
                <a16:creationId xmlns:a16="http://schemas.microsoft.com/office/drawing/2014/main" xmlns="" id="{6F419D7C-1273-5BB1-0E6D-DF90CE83E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1"/>
            <a:ext cx="5545138" cy="1676400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0">
            <a:extLst>
              <a:ext uri="{FF2B5EF4-FFF2-40B4-BE49-F238E27FC236}">
                <a16:creationId xmlns:a16="http://schemas.microsoft.com/office/drawing/2014/main" xmlns="" id="{D8140356-5F21-6E9F-FD5D-FFEA768209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11290" y="4121150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0">
            <a:extLst>
              <a:ext uri="{FF2B5EF4-FFF2-40B4-BE49-F238E27FC236}">
                <a16:creationId xmlns:a16="http://schemas.microsoft.com/office/drawing/2014/main" xmlns="" id="{05631676-0164-F2AC-4263-C054BC6B0C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7659" y="2060575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297A5F6E-F9CF-7630-4442-655E522BF5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27659" y="4121150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1DF72A79-0E0F-B9D0-9932-F382C88DAF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646" y="2074862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C213410B-FF18-8F0B-7206-6979272558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91646" y="4135437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371475" y="2060575"/>
            <a:ext cx="1539814" cy="15398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EB16363-6481-F4C5-C563-49B35DE99C03}"/>
              </a:ext>
            </a:extLst>
          </p:cNvPr>
          <p:cNvSpPr/>
          <p:nvPr userDrawn="1"/>
        </p:nvSpPr>
        <p:spPr>
          <a:xfrm>
            <a:off x="371475" y="4121150"/>
            <a:ext cx="1539814" cy="15398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9DE9D32-8E10-9E37-5A56-0053B70DC5FC}"/>
              </a:ext>
            </a:extLst>
          </p:cNvPr>
          <p:cNvSpPr/>
          <p:nvPr userDrawn="1"/>
        </p:nvSpPr>
        <p:spPr>
          <a:xfrm>
            <a:off x="4264024" y="2074923"/>
            <a:ext cx="1539814" cy="1539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E710DB4-A229-94A2-6718-E71979CC0E07}"/>
              </a:ext>
            </a:extLst>
          </p:cNvPr>
          <p:cNvSpPr/>
          <p:nvPr userDrawn="1"/>
        </p:nvSpPr>
        <p:spPr>
          <a:xfrm>
            <a:off x="4264024" y="4135498"/>
            <a:ext cx="1539814" cy="1539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85A8B71-368B-7B80-67A9-E12687C17A66}"/>
              </a:ext>
            </a:extLst>
          </p:cNvPr>
          <p:cNvSpPr/>
          <p:nvPr userDrawn="1"/>
        </p:nvSpPr>
        <p:spPr>
          <a:xfrm>
            <a:off x="8251832" y="2074923"/>
            <a:ext cx="1539814" cy="15398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0229FB2-0707-0A35-9B4D-47C6B311DFEB}"/>
              </a:ext>
            </a:extLst>
          </p:cNvPr>
          <p:cNvSpPr/>
          <p:nvPr userDrawn="1"/>
        </p:nvSpPr>
        <p:spPr>
          <a:xfrm>
            <a:off x="8251832" y="4135498"/>
            <a:ext cx="1539814" cy="15398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926F0D-67B1-B40D-FAFF-D60E89839D1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3231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F01AB43A-B2FF-2B22-280B-BDB8411F5A7A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4709931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74F61A39-D942-2EB3-9D36-3E402E192A2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697739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9BF9D0A2-E588-82B1-526F-95C56ABBA34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813231" y="458293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6270F62D-4847-9E62-9EAF-86ED3CE73FD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709931" y="458293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xmlns="" id="{89438154-BB17-377B-B416-09C332E18198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697739" y="458293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6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E4756F-D4EA-6536-4166-AD7424C61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DC20C1-F1AB-FCED-295D-244D14DB0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4" y="2285150"/>
            <a:ext cx="7004047" cy="4571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982901-05F5-E8CF-C1EA-779D05246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4" y="852"/>
            <a:ext cx="6999287" cy="2284445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770" y="6127844"/>
            <a:ext cx="1345248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6237923" cy="19925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r>
              <a:rPr lang="en-US" dirty="0"/>
              <a:t> </a:t>
            </a:r>
            <a:r>
              <a:rPr lang="ru-RU" dirty="0"/>
              <a:t>уровня презентации</a:t>
            </a:r>
            <a:br>
              <a:rPr lang="ru-RU" dirty="0"/>
            </a:br>
            <a:r>
              <a:rPr lang="ru-RU" dirty="0"/>
              <a:t>к вебинару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694238"/>
            <a:ext cx="6237605" cy="874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фотографией спикера и короткой</a:t>
            </a:r>
            <a:br>
              <a:rPr lang="ru-RU" dirty="0"/>
            </a:br>
            <a:r>
              <a:rPr lang="ru-RU" dirty="0"/>
              <a:t>информацией о нем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741ED9-DD0E-B192-DDE6-8853104B4F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1787857"/>
            <a:ext cx="2756848" cy="27571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1A69D1C-192A-252E-759A-1CBEE1CD2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0" y="1266422"/>
            <a:ext cx="2757488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1021C041-0421-29F4-75E5-FEDCCB7C3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4046" y="4583579"/>
            <a:ext cx="5187953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706758F7-CD85-11CA-5C8D-D0A9B9618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9600" y="5126145"/>
            <a:ext cx="2757488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EF123C9-5D77-4638-B07C-D2566AF49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077"/>
          <a:stretch/>
        </p:blipFill>
        <p:spPr>
          <a:xfrm>
            <a:off x="382905" y="693001"/>
            <a:ext cx="22925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440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76400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EBC32CF6-DFEB-0FD5-5084-941BBB9BD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11290" y="2060575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0">
            <a:extLst>
              <a:ext uri="{FF2B5EF4-FFF2-40B4-BE49-F238E27FC236}">
                <a16:creationId xmlns:a16="http://schemas.microsoft.com/office/drawing/2014/main" xmlns="" id="{6F419D7C-1273-5BB1-0E6D-DF90CE83E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1"/>
            <a:ext cx="5545138" cy="1676400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0">
            <a:extLst>
              <a:ext uri="{FF2B5EF4-FFF2-40B4-BE49-F238E27FC236}">
                <a16:creationId xmlns:a16="http://schemas.microsoft.com/office/drawing/2014/main" xmlns="" id="{D8140356-5F21-6E9F-FD5D-FFEA768209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4775" y="4155699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0">
            <a:extLst>
              <a:ext uri="{FF2B5EF4-FFF2-40B4-BE49-F238E27FC236}">
                <a16:creationId xmlns:a16="http://schemas.microsoft.com/office/drawing/2014/main" xmlns="" id="{05631676-0164-F2AC-4263-C054BC6B0C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7659" y="2060575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xmlns="" id="{297A5F6E-F9CF-7630-4442-655E522BF5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1144" y="4155699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1DF72A79-0E0F-B9D0-9932-F382C88DAF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646" y="2074862"/>
            <a:ext cx="2003485" cy="153987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371475" y="2060575"/>
            <a:ext cx="1539814" cy="15398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EB16363-6481-F4C5-C563-49B35DE99C03}"/>
              </a:ext>
            </a:extLst>
          </p:cNvPr>
          <p:cNvSpPr/>
          <p:nvPr userDrawn="1"/>
        </p:nvSpPr>
        <p:spPr>
          <a:xfrm>
            <a:off x="2374960" y="4155699"/>
            <a:ext cx="1539814" cy="15398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9DE9D32-8E10-9E37-5A56-0053B70DC5FC}"/>
              </a:ext>
            </a:extLst>
          </p:cNvPr>
          <p:cNvSpPr/>
          <p:nvPr userDrawn="1"/>
        </p:nvSpPr>
        <p:spPr>
          <a:xfrm>
            <a:off x="4264024" y="2074923"/>
            <a:ext cx="1539814" cy="1539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E710DB4-A229-94A2-6718-E71979CC0E07}"/>
              </a:ext>
            </a:extLst>
          </p:cNvPr>
          <p:cNvSpPr/>
          <p:nvPr userDrawn="1"/>
        </p:nvSpPr>
        <p:spPr>
          <a:xfrm>
            <a:off x="6267509" y="4170047"/>
            <a:ext cx="1539814" cy="1539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85A8B71-368B-7B80-67A9-E12687C17A66}"/>
              </a:ext>
            </a:extLst>
          </p:cNvPr>
          <p:cNvSpPr/>
          <p:nvPr userDrawn="1"/>
        </p:nvSpPr>
        <p:spPr>
          <a:xfrm>
            <a:off x="8251832" y="2074923"/>
            <a:ext cx="1539814" cy="15398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926F0D-67B1-B40D-FAFF-D60E89839D1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3231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F01AB43A-B2FF-2B22-280B-BDB8411F5A7A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4709931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74F61A39-D942-2EB3-9D36-3E402E192A24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697739" y="250648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9BF9D0A2-E588-82B1-526F-95C56ABBA34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816716" y="4617481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6270F62D-4847-9E62-9EAF-86ED3CE73FD4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3416" y="4617481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4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24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76400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EBC32CF6-DFEB-0FD5-5084-941BBB9BD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2520" y="2060575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0">
            <a:extLst>
              <a:ext uri="{FF2B5EF4-FFF2-40B4-BE49-F238E27FC236}">
                <a16:creationId xmlns:a16="http://schemas.microsoft.com/office/drawing/2014/main" xmlns="" id="{6F419D7C-1273-5BB1-0E6D-DF90CE83E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2"/>
            <a:ext cx="5545138" cy="16763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371475" y="2060575"/>
            <a:ext cx="781044" cy="781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6CA27622-D6FB-89CC-B82C-492E259962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2519" y="3897630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6F0B4AA7-5AF8-E137-A99A-6997BBBC0D51}"/>
              </a:ext>
            </a:extLst>
          </p:cNvPr>
          <p:cNvSpPr/>
          <p:nvPr userDrawn="1"/>
        </p:nvSpPr>
        <p:spPr>
          <a:xfrm>
            <a:off x="371474" y="3897630"/>
            <a:ext cx="781044" cy="781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8272" y="2062059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EFEC94E-D925-879D-E7D3-8193353429B1}"/>
              </a:ext>
            </a:extLst>
          </p:cNvPr>
          <p:cNvSpPr/>
          <p:nvPr userDrawn="1"/>
        </p:nvSpPr>
        <p:spPr>
          <a:xfrm>
            <a:off x="8277227" y="2062059"/>
            <a:ext cx="781044" cy="7810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xmlns="" id="{E21EF764-04C1-EB2F-7008-7C6BAED576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8271" y="3899114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E2D227B-00E0-9DE6-A105-C5858538D95E}"/>
              </a:ext>
            </a:extLst>
          </p:cNvPr>
          <p:cNvSpPr/>
          <p:nvPr userDrawn="1"/>
        </p:nvSpPr>
        <p:spPr>
          <a:xfrm>
            <a:off x="8277226" y="3899114"/>
            <a:ext cx="781044" cy="7810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7CA89028-3B13-4FF7-1682-4F7EF57F3C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05395" y="2060575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4882645-4EC8-D3D5-8C03-4F0A0809AD01}"/>
              </a:ext>
            </a:extLst>
          </p:cNvPr>
          <p:cNvSpPr/>
          <p:nvPr userDrawn="1"/>
        </p:nvSpPr>
        <p:spPr>
          <a:xfrm>
            <a:off x="4324350" y="2060575"/>
            <a:ext cx="781044" cy="781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xmlns="" id="{B51102E3-EDB6-71A0-6F56-01E7A210FA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5394" y="3897630"/>
            <a:ext cx="2762256" cy="1464945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9C717A7-CF29-B57C-3A02-36333D7FFEE3}"/>
              </a:ext>
            </a:extLst>
          </p:cNvPr>
          <p:cNvSpPr/>
          <p:nvPr userDrawn="1"/>
        </p:nvSpPr>
        <p:spPr>
          <a:xfrm>
            <a:off x="4324349" y="3897630"/>
            <a:ext cx="781044" cy="781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1369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12712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xmlns="" id="{EBC32CF6-DFEB-0FD5-5084-941BBB9BD1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2520" y="1673712"/>
            <a:ext cx="2762256" cy="1183781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20">
            <a:extLst>
              <a:ext uri="{FF2B5EF4-FFF2-40B4-BE49-F238E27FC236}">
                <a16:creationId xmlns:a16="http://schemas.microsoft.com/office/drawing/2014/main" xmlns="" id="{6F419D7C-1273-5BB1-0E6D-DF90CE83E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68302"/>
            <a:ext cx="5545138" cy="112563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371475" y="1673712"/>
            <a:ext cx="781044" cy="781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xmlns="" id="{6CA27622-D6FB-89CC-B82C-492E259962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2519" y="3220621"/>
            <a:ext cx="2762256" cy="1183782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6F0B4AA7-5AF8-E137-A99A-6997BBBC0D51}"/>
              </a:ext>
            </a:extLst>
          </p:cNvPr>
          <p:cNvSpPr/>
          <p:nvPr userDrawn="1"/>
        </p:nvSpPr>
        <p:spPr>
          <a:xfrm>
            <a:off x="371474" y="3220620"/>
            <a:ext cx="781044" cy="781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8272" y="1675196"/>
            <a:ext cx="2762256" cy="1182297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EFEC94E-D925-879D-E7D3-8193353429B1}"/>
              </a:ext>
            </a:extLst>
          </p:cNvPr>
          <p:cNvSpPr/>
          <p:nvPr userDrawn="1"/>
        </p:nvSpPr>
        <p:spPr>
          <a:xfrm>
            <a:off x="8277227" y="1675196"/>
            <a:ext cx="781044" cy="7810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xmlns="" id="{E21EF764-04C1-EB2F-7008-7C6BAED576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8271" y="3222105"/>
            <a:ext cx="2762256" cy="1182298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E2D227B-00E0-9DE6-A105-C5858538D95E}"/>
              </a:ext>
            </a:extLst>
          </p:cNvPr>
          <p:cNvSpPr/>
          <p:nvPr userDrawn="1"/>
        </p:nvSpPr>
        <p:spPr>
          <a:xfrm>
            <a:off x="8277226" y="3222104"/>
            <a:ext cx="781044" cy="7810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xmlns="" id="{7CA89028-3B13-4FF7-1682-4F7EF57F3C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05395" y="1673712"/>
            <a:ext cx="2762256" cy="1183781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4882645-4EC8-D3D5-8C03-4F0A0809AD01}"/>
              </a:ext>
            </a:extLst>
          </p:cNvPr>
          <p:cNvSpPr/>
          <p:nvPr userDrawn="1"/>
        </p:nvSpPr>
        <p:spPr>
          <a:xfrm>
            <a:off x="4324350" y="1673712"/>
            <a:ext cx="781044" cy="781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xmlns="" id="{B51102E3-EDB6-71A0-6F56-01E7A210FA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5394" y="3220621"/>
            <a:ext cx="2762256" cy="1183782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9C717A7-CF29-B57C-3A02-36333D7FFEE3}"/>
              </a:ext>
            </a:extLst>
          </p:cNvPr>
          <p:cNvSpPr/>
          <p:nvPr userDrawn="1"/>
        </p:nvSpPr>
        <p:spPr>
          <a:xfrm>
            <a:off x="4324349" y="3220620"/>
            <a:ext cx="781044" cy="781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5F44CCB-CD68-4D24-A194-C792C252B077}"/>
              </a:ext>
            </a:extLst>
          </p:cNvPr>
          <p:cNvSpPr/>
          <p:nvPr userDrawn="1"/>
        </p:nvSpPr>
        <p:spPr>
          <a:xfrm>
            <a:off x="2308712" y="4805838"/>
            <a:ext cx="781044" cy="781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9A6DBF8-49AA-4F49-A8A1-B74906DCF184}"/>
              </a:ext>
            </a:extLst>
          </p:cNvPr>
          <p:cNvSpPr/>
          <p:nvPr userDrawn="1"/>
        </p:nvSpPr>
        <p:spPr>
          <a:xfrm>
            <a:off x="6305548" y="4805838"/>
            <a:ext cx="781044" cy="781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xmlns="" id="{3E47E480-9680-4345-9F2B-5567ACC934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9756" y="4805838"/>
            <a:ext cx="2762256" cy="1183782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xmlns="" id="{999D4213-7803-4DBC-89C5-1BA8F7B2661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02716" y="4805838"/>
            <a:ext cx="2762256" cy="1183782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6367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orient="horz" pos="24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76400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275388" y="605752"/>
            <a:ext cx="575543" cy="5082105"/>
            <a:chOff x="6864584" y="329252"/>
            <a:chExt cx="784598" cy="6928087"/>
          </a:xfrm>
        </p:grpSpPr>
        <p:cxnSp>
          <p:nvCxnSpPr>
            <p:cNvPr id="13" name="Прямая соединительная линия 12"/>
            <p:cNvCxnSpPr>
              <a:cxnSpLocks/>
            </p:cNvCxnSpPr>
            <p:nvPr userDrawn="1"/>
          </p:nvCxnSpPr>
          <p:spPr>
            <a:xfrm>
              <a:off x="7260300" y="329252"/>
              <a:ext cx="0" cy="6928087"/>
            </a:xfrm>
            <a:prstGeom prst="line">
              <a:avLst/>
            </a:prstGeom>
            <a:ln w="38100">
              <a:gradFill>
                <a:gsLst>
                  <a:gs pos="413">
                    <a:schemeClr val="bg2"/>
                  </a:gs>
                  <a:gs pos="64000">
                    <a:schemeClr val="accent1"/>
                  </a:gs>
                  <a:gs pos="79000">
                    <a:srgbClr val="0082A0"/>
                  </a:gs>
                  <a:gs pos="93000">
                    <a:srgbClr val="004E8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25ACD9EF-AF46-B618-DCDC-8583E06DF9CA}"/>
                </a:ext>
              </a:extLst>
            </p:cNvPr>
            <p:cNvSpPr/>
            <p:nvPr userDrawn="1"/>
          </p:nvSpPr>
          <p:spPr>
            <a:xfrm>
              <a:off x="6864584" y="1011766"/>
              <a:ext cx="781044" cy="7810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ru-RU" sz="2400" b="1" dirty="0"/>
                <a:t>✓</a:t>
              </a:r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6F0B4AA7-5AF8-E137-A99A-6997BBBC0D51}"/>
                </a:ext>
              </a:extLst>
            </p:cNvPr>
            <p:cNvSpPr/>
            <p:nvPr userDrawn="1"/>
          </p:nvSpPr>
          <p:spPr>
            <a:xfrm>
              <a:off x="6864584" y="1996129"/>
              <a:ext cx="781044" cy="7810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/>
                <a:t>✓</a:t>
              </a:r>
              <a:endParaRPr lang="ru-RU" sz="2400" b="1" dirty="0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EE2D227B-00E0-9DE6-A105-C5858538D95E}"/>
                </a:ext>
              </a:extLst>
            </p:cNvPr>
            <p:cNvSpPr/>
            <p:nvPr userDrawn="1"/>
          </p:nvSpPr>
          <p:spPr>
            <a:xfrm>
              <a:off x="6864584" y="4949218"/>
              <a:ext cx="781044" cy="781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✓</a:t>
              </a: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9C717A7-CF29-B57C-3A02-36333D7FFEE3}"/>
                </a:ext>
              </a:extLst>
            </p:cNvPr>
            <p:cNvSpPr/>
            <p:nvPr userDrawn="1"/>
          </p:nvSpPr>
          <p:spPr>
            <a:xfrm>
              <a:off x="6868138" y="2980492"/>
              <a:ext cx="781044" cy="781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/>
                <a:t>✓</a:t>
              </a:r>
              <a:endParaRPr lang="ru-RU" sz="2400" b="1" dirty="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D9C717A7-CF29-B57C-3A02-36333D7FFEE3}"/>
                </a:ext>
              </a:extLst>
            </p:cNvPr>
            <p:cNvSpPr/>
            <p:nvPr userDrawn="1"/>
          </p:nvSpPr>
          <p:spPr>
            <a:xfrm>
              <a:off x="6864584" y="3965627"/>
              <a:ext cx="781044" cy="7810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/>
                <a:t>✓</a:t>
              </a:r>
              <a:endParaRPr lang="ru-RU" sz="2400" b="1" dirty="0"/>
            </a:p>
          </p:txBody>
        </p:sp>
      </p:grpSp>
      <p:sp>
        <p:nvSpPr>
          <p:cNvPr id="44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27678" y="2165341"/>
            <a:ext cx="3021297" cy="732473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27678" y="3030003"/>
            <a:ext cx="3021297" cy="732473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27676" y="4014198"/>
            <a:ext cx="3021297" cy="732473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20">
            <a:extLst>
              <a:ext uri="{FF2B5EF4-FFF2-40B4-BE49-F238E27FC236}">
                <a16:creationId xmlns:a16="http://schemas.microsoft.com/office/drawing/2014/main" xmlns="" id="{CAEA39DF-AD7A-B200-8D18-7A6600F557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27676" y="4998393"/>
            <a:ext cx="3021297" cy="732473"/>
          </a:xfrm>
        </p:spPr>
        <p:txBody>
          <a:bodyPr lIns="180000" tIns="0" rIns="0" bIns="0" anchor="t" anchorCtr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473023"/>
            <a:ext cx="5545138" cy="11880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20">
            <a:extLst>
              <a:ext uri="{FF2B5EF4-FFF2-40B4-BE49-F238E27FC236}">
                <a16:creationId xmlns:a16="http://schemas.microsoft.com/office/drawing/2014/main" xmlns="" id="{88A03020-4C82-827B-1320-49C2210F97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060576"/>
            <a:ext cx="5545138" cy="2412447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BE5E63B-D36C-4FCE-9A18-8E91F839BE38}"/>
              </a:ext>
            </a:extLst>
          </p:cNvPr>
          <p:cNvSpPr/>
          <p:nvPr userDrawn="1"/>
        </p:nvSpPr>
        <p:spPr>
          <a:xfrm>
            <a:off x="6275388" y="384176"/>
            <a:ext cx="572936" cy="5729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2400" b="1" dirty="0"/>
              <a:t>✓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51DFBDB-8FB3-47FB-8B82-9F70F9D7466F}"/>
              </a:ext>
            </a:extLst>
          </p:cNvPr>
          <p:cNvSpPr/>
          <p:nvPr userDrawn="1"/>
        </p:nvSpPr>
        <p:spPr>
          <a:xfrm>
            <a:off x="6275388" y="4716246"/>
            <a:ext cx="572936" cy="572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✓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057BF687-FC9B-4088-8C96-AE17E5C3493E}"/>
              </a:ext>
            </a:extLst>
          </p:cNvPr>
          <p:cNvSpPr/>
          <p:nvPr userDrawn="1"/>
        </p:nvSpPr>
        <p:spPr>
          <a:xfrm>
            <a:off x="6274504" y="5437759"/>
            <a:ext cx="572936" cy="572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865032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84" y="1598064"/>
            <a:ext cx="5312965" cy="3559446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76400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6878657" y="1364819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8399433" y="1364819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D518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11015127" y="1874321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D518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10018535" y="4881803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D518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xmlns="" id="{88A03020-4C82-827B-1320-49C2210F97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060576"/>
            <a:ext cx="4537461" cy="3600449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9641782" y="1366669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5ACD9EF-AF46-B618-DCDC-8583E06DF9CA}"/>
              </a:ext>
            </a:extLst>
          </p:cNvPr>
          <p:cNvSpPr/>
          <p:nvPr userDrawn="1"/>
        </p:nvSpPr>
        <p:spPr>
          <a:xfrm>
            <a:off x="7685577" y="4881802"/>
            <a:ext cx="450617" cy="4506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4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3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E4756F-D4EA-6536-4166-AD7424C61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FB47E7-06F9-0475-3508-EDA13EB2411F}"/>
              </a:ext>
            </a:extLst>
          </p:cNvPr>
          <p:cNvSpPr/>
          <p:nvPr userDrawn="1"/>
        </p:nvSpPr>
        <p:spPr>
          <a:xfrm>
            <a:off x="0" y="3688773"/>
            <a:ext cx="6996113" cy="3169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DC20C1-F1AB-FCED-295D-244D14DB0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4" y="1177687"/>
            <a:ext cx="7004047" cy="4571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982901-05F5-E8CF-C1EA-779D05246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448"/>
          <a:stretch/>
        </p:blipFill>
        <p:spPr>
          <a:xfrm>
            <a:off x="-3174" y="-10400"/>
            <a:ext cx="6999287" cy="1177687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3190612"/>
            <a:ext cx="6237923" cy="15042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r>
              <a:rPr lang="en-US" dirty="0"/>
              <a:t> </a:t>
            </a:r>
            <a:r>
              <a:rPr lang="ru-RU" dirty="0"/>
              <a:t>уровня презентации</a:t>
            </a:r>
            <a:br>
              <a:rPr lang="ru-RU" dirty="0"/>
            </a:br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741ED9-DD0E-B192-DDE6-8853104B4F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907" y="1379349"/>
            <a:ext cx="1811059" cy="18112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1021C041-0421-29F4-75E5-FEDCCB7C3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4046" y="3429000"/>
            <a:ext cx="5187953" cy="847138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706758F7-CD85-11CA-5C8D-D0A9B9618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9600" y="4514527"/>
            <a:ext cx="2757488" cy="9648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8C62428-9B13-4DFE-8127-2C85EE46D83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38031"/>
          <a:stretch/>
        </p:blipFill>
        <p:spPr>
          <a:xfrm>
            <a:off x="371475" y="382243"/>
            <a:ext cx="101506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440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E4756F-D4EA-6536-4166-AD7424C61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FB47E7-06F9-0475-3508-EDA13EB2411F}"/>
              </a:ext>
            </a:extLst>
          </p:cNvPr>
          <p:cNvSpPr/>
          <p:nvPr userDrawn="1"/>
        </p:nvSpPr>
        <p:spPr>
          <a:xfrm>
            <a:off x="0" y="3688773"/>
            <a:ext cx="6996113" cy="3169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DC20C1-F1AB-FCED-295D-244D14DB0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4" y="1177687"/>
            <a:ext cx="7004047" cy="4571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982901-05F5-E8CF-C1EA-779D05246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8448"/>
          <a:stretch/>
        </p:blipFill>
        <p:spPr>
          <a:xfrm>
            <a:off x="0" y="-19925"/>
            <a:ext cx="6999287" cy="1177687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3190612"/>
            <a:ext cx="6237923" cy="15042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r>
              <a:rPr lang="en-US" dirty="0"/>
              <a:t> </a:t>
            </a:r>
            <a:r>
              <a:rPr lang="ru-RU" dirty="0"/>
              <a:t>уровня презентации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1C31F2-40DA-42DB-5437-C8A373D4C023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38031"/>
          <a:stretch/>
        </p:blipFill>
        <p:spPr>
          <a:xfrm>
            <a:off x="371475" y="382243"/>
            <a:ext cx="1015064" cy="392400"/>
          </a:xfrm>
          <a:prstGeom prst="rect">
            <a:avLst/>
          </a:prstGeom>
        </p:spPr>
      </p:pic>
      <p:sp>
        <p:nvSpPr>
          <p:cNvPr id="3" name="Рисунок 10">
            <a:extLst>
              <a:ext uri="{FF2B5EF4-FFF2-40B4-BE49-F238E27FC236}">
                <a16:creationId xmlns:a16="http://schemas.microsoft.com/office/drawing/2014/main" xmlns="" id="{6F1F650D-1241-B7BD-0BB3-48BB4D633D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1787857"/>
            <a:ext cx="2756848" cy="27571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xmlns="" id="{F6769608-9738-F7B3-49E1-18057130AA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0" y="1266422"/>
            <a:ext cx="2757488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xmlns="" id="{02F908CE-1BF1-EAB8-0B16-9E6C653232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4046" y="4583579"/>
            <a:ext cx="5187953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xmlns="" id="{7DF47B12-433B-7687-9DF8-726B2974E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9600" y="5126145"/>
            <a:ext cx="2757488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60613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4407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846475F-0E81-4350-A3AE-AC993203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E60D-1AA6-4718-9929-E91B632CEDE0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B82B860-303D-4C2C-9A1A-B88F5A95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4F787B-3894-415E-B066-E4D589B4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F2016-D688-4CF6-8523-3D23E51C5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46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EC474-AA17-4476-A5F7-2F4FE9FF5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303B95-CC26-4D4F-9924-3C0E308B9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5CD72F-4383-4F43-868F-5140216A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5D90-8D50-41C6-867A-7ECEC88E82E7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FCC00-2F00-4505-A293-B1911D5E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B9DB98-9949-4A27-888B-F13CC036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94D6-3C60-475B-A1A2-95B817CAC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54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6A6F0-48DA-46BC-B957-24D7C961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8A96EC-2D13-4DFD-A165-87404B79B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027B7A-5F52-44BA-AE66-6BF5114F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5D90-8D50-41C6-867A-7ECEC88E82E7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EA51C0-C280-4F10-8E11-99663EFB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75BFA5-203F-4D87-ACAF-5EEAB5CE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94D6-3C60-475B-A1A2-95B817CAC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E4756F-D4EA-6536-4166-AD7424C61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DC20C1-F1AB-FCED-295D-244D14DB0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4" y="2285150"/>
            <a:ext cx="7004047" cy="4571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982901-05F5-E8CF-C1EA-779D05246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4" y="852"/>
            <a:ext cx="6999287" cy="2284445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770" y="6127844"/>
            <a:ext cx="1345248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6237923" cy="19925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r>
              <a:rPr lang="en-US" dirty="0"/>
              <a:t> </a:t>
            </a:r>
            <a:r>
              <a:rPr lang="ru-RU" dirty="0"/>
              <a:t>уровня презентации</a:t>
            </a:r>
            <a:br>
              <a:rPr lang="ru-RU" dirty="0"/>
            </a:br>
            <a:r>
              <a:rPr lang="ru-RU" dirty="0"/>
              <a:t>к вебинару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694238"/>
            <a:ext cx="6237605" cy="874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фотографиями спикеров и короткой</a:t>
            </a:r>
            <a:br>
              <a:rPr lang="ru-RU" dirty="0"/>
            </a:br>
            <a:r>
              <a:rPr lang="ru-RU" dirty="0"/>
              <a:t>информацией о них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741ED9-DD0E-B192-DDE6-8853104B4F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5208" y="1933996"/>
            <a:ext cx="878400" cy="874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1A69D1C-192A-252E-759A-1CBEE1CD2D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0" y="1266422"/>
            <a:ext cx="2757488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xmlns="" id="{1021C041-0421-29F4-75E5-FEDCCB7C3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2092" y="1960639"/>
            <a:ext cx="3348433" cy="35845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xmlns="" id="{706758F7-CD85-11CA-5C8D-D0A9B96183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72091" y="2326715"/>
            <a:ext cx="3348433" cy="440428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5" name="Рисунок 10">
            <a:extLst>
              <a:ext uri="{FF2B5EF4-FFF2-40B4-BE49-F238E27FC236}">
                <a16:creationId xmlns:a16="http://schemas.microsoft.com/office/drawing/2014/main" xmlns="" id="{D7638F71-2262-6CFF-C856-59FE2CF497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75208" y="3178486"/>
            <a:ext cx="878400" cy="874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xmlns="" id="{0BB8F454-48E5-6212-E8F9-815AE1B1CC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092" y="3205129"/>
            <a:ext cx="3348433" cy="35845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xmlns="" id="{ABE9A9FB-82D9-4642-4E4D-38D2493D7B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2091" y="3563581"/>
            <a:ext cx="3348433" cy="448052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8AAD7461-090C-D0F6-EA6D-1159ECB6944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75208" y="4437898"/>
            <a:ext cx="878400" cy="874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xmlns="" id="{8897B22B-3BB4-BB38-9E70-C4F031AB58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72092" y="4464541"/>
            <a:ext cx="3348433" cy="35845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Андреев Александр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9A6D53DB-6FEA-1F70-2F26-0EA3682A3A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2091" y="4863705"/>
            <a:ext cx="3348433" cy="40733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B933F00-AF99-49EB-892D-7F6670BD9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077"/>
          <a:stretch/>
        </p:blipFill>
        <p:spPr>
          <a:xfrm>
            <a:off x="382905" y="693001"/>
            <a:ext cx="22925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46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E4756F-D4EA-6536-4166-AD7424C61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DC20C1-F1AB-FCED-295D-244D14DB0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4" y="2285150"/>
            <a:ext cx="7004047" cy="45719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982901-05F5-E8CF-C1EA-779D05246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4" y="852"/>
            <a:ext cx="6999287" cy="2284445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1770" y="6127844"/>
            <a:ext cx="1345248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6237923" cy="199257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</a:t>
            </a:r>
            <a:r>
              <a:rPr lang="en-US" dirty="0"/>
              <a:t> </a:t>
            </a:r>
            <a:r>
              <a:rPr lang="ru-RU" dirty="0"/>
              <a:t>уровня презентации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err="1"/>
              <a:t>кобрендингом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694238"/>
            <a:ext cx="6237605" cy="87471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логотипами государственных структур</a:t>
            </a:r>
            <a:br>
              <a:rPr lang="ru-RU" dirty="0"/>
            </a:br>
            <a:r>
              <a:rPr lang="ru-RU" dirty="0"/>
              <a:t>и прочих подразделений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691905-650F-E280-9D47-EFA46A7EB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077"/>
          <a:stretch/>
        </p:blipFill>
        <p:spPr>
          <a:xfrm>
            <a:off x="382905" y="693001"/>
            <a:ext cx="2292573" cy="900000"/>
          </a:xfrm>
          <a:prstGeom prst="rect">
            <a:avLst/>
          </a:prstGeom>
        </p:spPr>
      </p:pic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741ED9-DD0E-B192-DDE6-8853104B4F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96436" y="2378133"/>
            <a:ext cx="3599999" cy="874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5" name="Рисунок 10">
            <a:extLst>
              <a:ext uri="{FF2B5EF4-FFF2-40B4-BE49-F238E27FC236}">
                <a16:creationId xmlns:a16="http://schemas.microsoft.com/office/drawing/2014/main" xmlns="" id="{D7638F71-2262-6CFF-C856-59FE2CF497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96436" y="3622623"/>
            <a:ext cx="3600000" cy="874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84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B50A7C-9AF4-9F1E-42CF-7D90014BFFE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36F0D6-7602-9A86-B34C-0FCFA41D7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28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183C20-5F82-791A-9003-44E40A5B2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D2ECDC3-2EFC-E257-69A8-9B553DCDD4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095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5C7149F-7770-A93E-ADA8-093899A64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0230" y="6127845"/>
            <a:ext cx="4892675" cy="399955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0B449E6B-A1CD-572B-1EDA-363AE16ED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2702256"/>
            <a:ext cx="11433493" cy="144354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первого уровня </a:t>
            </a:r>
            <a:br>
              <a:rPr lang="ru-RU" dirty="0"/>
            </a:br>
            <a:r>
              <a:rPr lang="ru-RU" dirty="0"/>
              <a:t>презентации с </a:t>
            </a:r>
            <a:r>
              <a:rPr lang="ru-RU" dirty="0" err="1"/>
              <a:t>кобрендингом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A640579-7656-AAF4-E8B9-7F35CE83A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413" y="4145803"/>
            <a:ext cx="11441112" cy="5437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логотипами государственных структур</a:t>
            </a:r>
            <a:br>
              <a:rPr lang="ru-RU" dirty="0"/>
            </a:br>
            <a:r>
              <a:rPr lang="ru-RU" dirty="0"/>
              <a:t>и прочих подразделений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691905-650F-E280-9D47-EFA46A7EB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025"/>
          <a:stretch/>
        </p:blipFill>
        <p:spPr>
          <a:xfrm>
            <a:off x="373380" y="693001"/>
            <a:ext cx="2294478" cy="900000"/>
          </a:xfrm>
          <a:prstGeom prst="rect">
            <a:avLst/>
          </a:prstGeom>
        </p:spPr>
      </p:pic>
      <p:sp>
        <p:nvSpPr>
          <p:cNvPr id="7" name="Рисунок 10">
            <a:extLst>
              <a:ext uri="{FF2B5EF4-FFF2-40B4-BE49-F238E27FC236}">
                <a16:creationId xmlns:a16="http://schemas.microsoft.com/office/drawing/2014/main" xmlns="" id="{C68EAA47-7EF2-8B49-71C4-94E89F6FFA3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9097" y="5062790"/>
            <a:ext cx="2963260" cy="72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8F0BA75E-708F-BB59-81A0-6916CA8DF0D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21454" y="5062790"/>
            <a:ext cx="2963260" cy="72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3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25E4E90-F82C-71C8-BC71-DCB4F7513D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3488" y="0"/>
            <a:ext cx="7148512" cy="6858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FDCA9-63B3-407D-0D24-F593B954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7475" y="6108699"/>
            <a:ext cx="43815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64EDE60-FD07-497C-B263-911F77AB7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1952957"/>
            <a:ext cx="5345430" cy="12474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первого</a:t>
            </a:r>
            <a:r>
              <a:rPr lang="en-US" dirty="0"/>
              <a:t> </a:t>
            </a:r>
            <a:r>
              <a:rPr lang="ru-RU" dirty="0"/>
              <a:t>уровня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презентация МРГ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C5A8DE2D-B9D9-A201-DE76-02295CE12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95" y="609600"/>
            <a:ext cx="5345430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4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5818CA-69F6-81B0-2594-0F869A614D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FDCA9-63B3-407D-0D24-F593B954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7475" y="6108699"/>
            <a:ext cx="43815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B90169-17F9-CEE0-B2DB-24810A7C5B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7D9C75-B30A-8B7F-213C-24339B414282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38146"/>
          <a:stretch/>
        </p:blipFill>
        <p:spPr>
          <a:xfrm>
            <a:off x="375285" y="6097300"/>
            <a:ext cx="1013160" cy="392400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764EDE60-FD07-497C-B263-911F77AB7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95" y="1952957"/>
            <a:ext cx="5345430" cy="12474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первого</a:t>
            </a:r>
            <a:r>
              <a:rPr lang="en-US" dirty="0"/>
              <a:t> </a:t>
            </a:r>
            <a:r>
              <a:rPr lang="ru-RU" dirty="0"/>
              <a:t>уровня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презентация МРГ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C5A8DE2D-B9D9-A201-DE76-02295CE12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95" y="609600"/>
            <a:ext cx="5345430" cy="96235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3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C9882324-2717-D3C0-D6AA-DB90D6F59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8300"/>
            <a:ext cx="5545139" cy="1692275"/>
          </a:xfrm>
        </p:spPr>
        <p:txBody>
          <a:bodyPr lIns="0" tIns="0" rIns="0" bIns="0" anchor="t" anchorCtr="0">
            <a:normAutofit/>
          </a:bodyPr>
          <a:lstStyle>
            <a:lvl1pPr>
              <a:defRPr sz="2600" b="1"/>
            </a:lvl1pPr>
          </a:lstStyle>
          <a:p>
            <a:r>
              <a:rPr lang="ru-RU" dirty="0"/>
              <a:t>Заголовок третьего уровня</a:t>
            </a:r>
            <a:br>
              <a:rPr lang="ru-RU" dirty="0"/>
            </a:br>
            <a:r>
              <a:rPr lang="ru-RU" dirty="0"/>
              <a:t>для слайда с текстовой </a:t>
            </a:r>
            <a:br>
              <a:rPr lang="ru-RU" dirty="0"/>
            </a:br>
            <a:r>
              <a:rPr lang="ru-RU" dirty="0"/>
              <a:t>акциденцией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2E3E970B-8E88-84F1-7CFE-230290295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2060575"/>
            <a:ext cx="5545138" cy="18002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xmlns="" id="{7722F8F8-3338-4510-1498-61552E684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3860800"/>
            <a:ext cx="5545138" cy="1800225"/>
          </a:xfrm>
        </p:spPr>
        <p:txBody>
          <a:bodyPr lIns="180000" tIns="0" rIns="0" bIns="0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xmlns="" id="{696A1681-89E1-D709-6729-1758942BD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7" y="368300"/>
            <a:ext cx="5545138" cy="16922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xmlns="" id="{AB73E1EC-DA6E-6393-DE3E-3C36CE786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8" y="2060576"/>
            <a:ext cx="5545138" cy="36004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4397B5D2-239B-422C-BFC2-47F02F932D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08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orient="horz" pos="2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5B22C-1FDF-B1DD-2614-326DB13E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1449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EB5AA9-0483-CBAD-49D6-D045D36A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36818B-7E23-9008-FCD0-AC9EAB878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4175" y="61086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BB89DA-CD83-9A0A-D1C3-D34AE8436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8975" y="60928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FD19639E-9A01-AE4A-AE0A-69D1C71B9D0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7D74C4-4D1A-DD5B-1951-989962781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/>
          <a:srcRect l="38201"/>
          <a:stretch/>
        </p:blipFill>
        <p:spPr>
          <a:xfrm>
            <a:off x="373379" y="6093700"/>
            <a:ext cx="101081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66" r:id="rId8"/>
    <p:sldLayoutId id="214748364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91" r:id="rId17"/>
    <p:sldLayoutId id="2147483674" r:id="rId18"/>
    <p:sldLayoutId id="2147483693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92" r:id="rId30"/>
    <p:sldLayoutId id="2147483685" r:id="rId31"/>
    <p:sldLayoutId id="2147483690" r:id="rId32"/>
    <p:sldLayoutId id="2147483686" r:id="rId33"/>
    <p:sldLayoutId id="2147483689" r:id="rId34"/>
    <p:sldLayoutId id="2147483687" r:id="rId35"/>
    <p:sldLayoutId id="2147483688" r:id="rId36"/>
    <p:sldLayoutId id="2147483694" r:id="rId37"/>
    <p:sldLayoutId id="2147483695" r:id="rId38"/>
    <p:sldLayoutId id="2147483696" r:id="rId3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6834" userDrawn="1">
          <p15:clr>
            <a:srgbClr val="F26B43"/>
          </p15:clr>
        </p15:guide>
        <p15:guide id="7" orient="horz" pos="3566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t.ac.gov.ru/docs/pub/f3639f6616bde7926f18635b506efe0a/default/?&amp;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.vartanov@ac.gov.ru" TargetMode="External"/><Relationship Id="rId5" Type="http://schemas.openxmlformats.org/officeDocument/2006/relationships/image" Target="../media/image38.jfif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328EA4-9D61-44D1-AF05-0CA3760DF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855" y="2839475"/>
            <a:ext cx="10836301" cy="1380931"/>
          </a:xfrm>
        </p:spPr>
        <p:txBody>
          <a:bodyPr/>
          <a:lstStyle/>
          <a:p>
            <a:r>
              <a:rPr lang="ru-RU" dirty="0"/>
              <a:t>Система сбора обратной связи </a:t>
            </a:r>
            <a:br>
              <a:rPr lang="ru-RU" dirty="0"/>
            </a:br>
            <a:r>
              <a:rPr lang="ru-RU" dirty="0"/>
              <a:t>и мониторинга</a:t>
            </a:r>
          </a:p>
          <a:p>
            <a:endParaRPr lang="ru-RU" dirty="0"/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78296670-7D25-4CF2-834D-B82BD9A93FC9}"/>
              </a:ext>
            </a:extLst>
          </p:cNvPr>
          <p:cNvSpPr txBox="1">
            <a:spLocks/>
          </p:cNvSpPr>
          <p:nvPr/>
        </p:nvSpPr>
        <p:spPr>
          <a:xfrm>
            <a:off x="511728" y="4809236"/>
            <a:ext cx="6017088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Gotham Pro Bold" panose="02000503040000020004" pitchFamily="2" charset="0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B0F0"/>
                </a:solidFill>
                <a:latin typeface="+mn-lt"/>
                <a:ea typeface="Open Sans" pitchFamily="2" charset="0"/>
                <a:cs typeface="Open Sans" pitchFamily="2" charset="0"/>
              </a:rPr>
              <a:t>Миронова Анна Алексеевна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6F3276-8794-49A8-B5CF-AB28B6725D18}"/>
              </a:ext>
            </a:extLst>
          </p:cNvPr>
          <p:cNvSpPr txBox="1"/>
          <p:nvPr/>
        </p:nvSpPr>
        <p:spPr>
          <a:xfrm>
            <a:off x="520855" y="5258936"/>
            <a:ext cx="9946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К.с.н., руководитель направления в управлении «Мониторинг услуг и обратная связь»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Аналитического центра при Правительстве Российской Федерации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Кластер данных ЕПГУ (</a:t>
            </a:r>
            <a:r>
              <a:rPr lang="en-US" dirty="0">
                <a:solidFill>
                  <a:schemeClr val="accent3"/>
                </a:solidFill>
                <a:ea typeface="Golos Text" panose="020B0503020202020204" pitchFamily="34" charset="0"/>
              </a:rPr>
              <a:t>RTA Analytics)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10" y="1129005"/>
            <a:ext cx="9744981" cy="48469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55771" y="4124639"/>
            <a:ext cx="822484" cy="1712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57382" y="5975986"/>
            <a:ext cx="1706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Комментарий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331207" y="2233664"/>
            <a:ext cx="607119" cy="4541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227322" y="2769354"/>
            <a:ext cx="814887" cy="338554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Услуга</a:t>
            </a:r>
          </a:p>
        </p:txBody>
      </p:sp>
    </p:spTree>
    <p:extLst>
      <p:ext uri="{BB962C8B-B14F-4D97-AF65-F5344CB8AC3E}">
        <p14:creationId xmlns:p14="http://schemas.microsoft.com/office/powerpoint/2010/main" val="237758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Кластер данных ЕПГУ (</a:t>
            </a:r>
            <a:r>
              <a:rPr lang="en-US" dirty="0">
                <a:solidFill>
                  <a:schemeClr val="accent3"/>
                </a:solidFill>
                <a:ea typeface="Golos Text" panose="020B0503020202020204" pitchFamily="34" charset="0"/>
              </a:rPr>
              <a:t>RTA Analytics)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54" y="1129005"/>
            <a:ext cx="7198910" cy="5423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4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Кластер данных ЕПГУ (</a:t>
            </a:r>
            <a:r>
              <a:rPr lang="en-US" dirty="0">
                <a:solidFill>
                  <a:schemeClr val="accent3"/>
                </a:solidFill>
                <a:ea typeface="Golos Text" panose="020B0503020202020204" pitchFamily="34" charset="0"/>
              </a:rPr>
              <a:t>RTA Analytics)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78" y="1125608"/>
            <a:ext cx="6644837" cy="53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5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МКГУ (портал «Ваш контроль»)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79672" y="1046443"/>
            <a:ext cx="6512869" cy="5613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30141F-B449-4010-8F0F-150A6BA4785B}"/>
              </a:ext>
            </a:extLst>
          </p:cNvPr>
          <p:cNvSpPr txBox="1"/>
          <p:nvPr/>
        </p:nvSpPr>
        <p:spPr bwMode="auto">
          <a:xfrm>
            <a:off x="9030285" y="1046443"/>
            <a:ext cx="2626006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lvl="0" indent="-311150">
              <a:spcAft>
                <a:spcPts val="600"/>
              </a:spcAft>
            </a:pPr>
            <a:r>
              <a:rPr lang="ru-RU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Оценка качества услуг как электронных           (</a:t>
            </a:r>
            <a:r>
              <a:rPr lang="ru-RU" b="1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 параметра</a:t>
            </a:r>
            <a:r>
              <a:rPr lang="ru-RU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как на ЕПГУ), так и полученных при личном визите в МФЦ или ведомство                (</a:t>
            </a:r>
            <a:r>
              <a:rPr lang="ru-RU" b="1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 параметров)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9030285" y="1129005"/>
            <a:ext cx="0" cy="112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7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</a:t>
            </a:r>
            <a:r>
              <a:rPr lang="ru-RU" sz="2300" dirty="0">
                <a:solidFill>
                  <a:schemeClr val="accent3"/>
                </a:solidFill>
                <a:latin typeface="+mn-lt"/>
              </a:rPr>
              <a:t>Результаты мониторинга данных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47307"/>
              </p:ext>
            </p:extLst>
          </p:nvPr>
        </p:nvGraphicFramePr>
        <p:xfrm>
          <a:off x="288001" y="1502680"/>
          <a:ext cx="11176505" cy="1159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769">
                  <a:extLst>
                    <a:ext uri="{9D8B030D-6E8A-4147-A177-3AD203B41FA5}">
                      <a16:colId xmlns:a16="http://schemas.microsoft.com/office/drawing/2014/main" xmlns="" val="1619608763"/>
                    </a:ext>
                  </a:extLst>
                </a:gridCol>
                <a:gridCol w="1086356">
                  <a:extLst>
                    <a:ext uri="{9D8B030D-6E8A-4147-A177-3AD203B41FA5}">
                      <a16:colId xmlns:a16="http://schemas.microsoft.com/office/drawing/2014/main" xmlns="" val="4222864841"/>
                    </a:ext>
                  </a:extLst>
                </a:gridCol>
                <a:gridCol w="1086356">
                  <a:extLst>
                    <a:ext uri="{9D8B030D-6E8A-4147-A177-3AD203B41FA5}">
                      <a16:colId xmlns:a16="http://schemas.microsoft.com/office/drawing/2014/main" xmlns="" val="3732338511"/>
                    </a:ext>
                  </a:extLst>
                </a:gridCol>
                <a:gridCol w="1086356">
                  <a:extLst>
                    <a:ext uri="{9D8B030D-6E8A-4147-A177-3AD203B41FA5}">
                      <a16:colId xmlns:a16="http://schemas.microsoft.com/office/drawing/2014/main" xmlns="" val="3767941572"/>
                    </a:ext>
                  </a:extLst>
                </a:gridCol>
                <a:gridCol w="1086356">
                  <a:extLst>
                    <a:ext uri="{9D8B030D-6E8A-4147-A177-3AD203B41FA5}">
                      <a16:colId xmlns:a16="http://schemas.microsoft.com/office/drawing/2014/main" xmlns="" val="1509578809"/>
                    </a:ext>
                  </a:extLst>
                </a:gridCol>
                <a:gridCol w="1392593">
                  <a:extLst>
                    <a:ext uri="{9D8B030D-6E8A-4147-A177-3AD203B41FA5}">
                      <a16:colId xmlns:a16="http://schemas.microsoft.com/office/drawing/2014/main" xmlns="" val="863388638"/>
                    </a:ext>
                  </a:extLst>
                </a:gridCol>
                <a:gridCol w="1392593">
                  <a:extLst>
                    <a:ext uri="{9D8B030D-6E8A-4147-A177-3AD203B41FA5}">
                      <a16:colId xmlns:a16="http://schemas.microsoft.com/office/drawing/2014/main" xmlns="" val="2424561000"/>
                    </a:ext>
                  </a:extLst>
                </a:gridCol>
                <a:gridCol w="1392593">
                  <a:extLst>
                    <a:ext uri="{9D8B030D-6E8A-4147-A177-3AD203B41FA5}">
                      <a16:colId xmlns:a16="http://schemas.microsoft.com/office/drawing/2014/main" xmlns="" val="1563736177"/>
                    </a:ext>
                  </a:extLst>
                </a:gridCol>
                <a:gridCol w="1173533">
                  <a:extLst>
                    <a:ext uri="{9D8B030D-6E8A-4147-A177-3AD203B41FA5}">
                      <a16:colId xmlns:a16="http://schemas.microsoft.com/office/drawing/2014/main" xmlns="" val="1162710518"/>
                    </a:ext>
                  </a:extLst>
                </a:gridCol>
              </a:tblGrid>
              <a:tr h="755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Индекс удовлетворенности клиентов (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CSI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),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Доступность ,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Удобство,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Время,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Доля отказов, 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Количество оказанных услуг (ст.3, 40 ЕПГУ)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Количество отказов (ст.4, 41)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Доля ошибок, 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Количество ошибок (ст.5, 22, 24, 30)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9972871"/>
                  </a:ext>
                </a:extLst>
              </a:tr>
              <a:tr h="180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6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4429716"/>
                  </a:ext>
                </a:extLst>
              </a:tr>
              <a:tr h="222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=(ст.2+ст.3 + ст.4)/3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=ст.7/(ст.6+ст.7)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 = ст.9/(ст.6+ст.7)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Golos Text" panose="020B0503020202020204" pitchFamily="34" charset="0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357817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71476" y="1129005"/>
            <a:ext cx="11193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j-lt"/>
                <a:ea typeface="Golos Text" panose="020B0503020202020204" pitchFamily="34" charset="0"/>
              </a:rPr>
              <a:t>Форма данных по показателям автоматизированного мониторинга*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Golos Text" panose="020B0503020202020204" pitchFamily="34" charset="0"/>
              </a:rPr>
              <a:t> (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Golos Text" panose="020B0503020202020204" pitchFamily="34" charset="0"/>
              </a:rPr>
              <a:t>пример)</a:t>
            </a:r>
            <a:endParaRPr lang="ru-RU" dirty="0">
              <a:solidFill>
                <a:schemeClr val="accent1"/>
              </a:solidFill>
              <a:latin typeface="+mj-lt"/>
              <a:ea typeface="Golos Text" panose="020B05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4616" y="3758338"/>
            <a:ext cx="8636251" cy="24006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Показатели**:</a:t>
            </a:r>
            <a:endParaRPr lang="en-US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Доля отказов в предоставлении услуги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Доля ошибок в обработке заявлений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Индекс удовлетворенности клиентов (CSI)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400" dirty="0">
                <a:latin typeface="+mj-lt"/>
              </a:rPr>
              <a:t>Методики расчета Показателей определены Приложением № 1 к Правилам сертификации</a:t>
            </a:r>
            <a:endParaRPr lang="ru-RU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01" y="2810816"/>
            <a:ext cx="11176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Times New Roman" panose="02020603050405020304" pitchFamily="18" charset="0"/>
              </a:rPr>
              <a:t>* Утверждена Приказом АЦ </a:t>
            </a:r>
            <a:r>
              <a:rPr lang="ru-RU" sz="1400" dirty="0">
                <a:latin typeface="+mj-lt"/>
              </a:rPr>
              <a:t> от «27» марта 2024 г. № 01-06/2703-0001 (форма 1 приложения 1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Правил проведения мониторинга качества предоставления и сбора обратной связи в отношении государственных услуг и сервисов в рамках оценки уровня их соответствия принципам и стандартам клиентоцентричности, далее – Методика по обратной связи)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08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244066" y="174734"/>
            <a:ext cx="844179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/>
              <a:t>1. Источники данных: информационные системы</a:t>
            </a:r>
            <a:endParaRPr lang="ru-RU" sz="2600" b="1" dirty="0">
              <a:ea typeface="+mj-ea"/>
              <a:cs typeface="+mj-cs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C1C0D34C-769C-472F-84D8-2775847E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63244"/>
              </p:ext>
            </p:extLst>
          </p:nvPr>
        </p:nvGraphicFramePr>
        <p:xfrm>
          <a:off x="333374" y="1000573"/>
          <a:ext cx="11508558" cy="4983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918">
                  <a:extLst>
                    <a:ext uri="{9D8B030D-6E8A-4147-A177-3AD203B41FA5}">
                      <a16:colId xmlns:a16="http://schemas.microsoft.com/office/drawing/2014/main" xmlns="" val="3461611011"/>
                    </a:ext>
                  </a:extLst>
                </a:gridCol>
                <a:gridCol w="2275880">
                  <a:extLst>
                    <a:ext uri="{9D8B030D-6E8A-4147-A177-3AD203B41FA5}">
                      <a16:colId xmlns:a16="http://schemas.microsoft.com/office/drawing/2014/main" xmlns="" val="1578042755"/>
                    </a:ext>
                  </a:extLst>
                </a:gridCol>
                <a:gridCol w="2275880">
                  <a:extLst>
                    <a:ext uri="{9D8B030D-6E8A-4147-A177-3AD203B41FA5}">
                      <a16:colId xmlns:a16="http://schemas.microsoft.com/office/drawing/2014/main" xmlns="" val="75379682"/>
                    </a:ext>
                  </a:extLst>
                </a:gridCol>
                <a:gridCol w="2275880">
                  <a:extLst>
                    <a:ext uri="{9D8B030D-6E8A-4147-A177-3AD203B41FA5}">
                      <a16:colId xmlns:a16="http://schemas.microsoft.com/office/drawing/2014/main" xmlns="" val="3590820859"/>
                    </a:ext>
                  </a:extLst>
                </a:gridCol>
              </a:tblGrid>
              <a:tr h="580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Субъекты РФ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Региональные услуги</a:t>
                      </a:r>
                    </a:p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(кол-во услуг 6511)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787006"/>
                  </a:ext>
                </a:extLst>
              </a:tr>
              <a:tr h="515019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потребительской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удовлетворённости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потребительской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лояльности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(NPS),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тказов,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528258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47,00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46,20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5665952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Вологодская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51,30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2113183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Калининградская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58,00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44,70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6676053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Карелия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49,00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2046060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Коми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45,90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1515754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Ленинградская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49,10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1248149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Мурманская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47,00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207433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Ненецкий АО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53,20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8684369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Новгородская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59,40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25,60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8007715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Псковская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46,40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43,40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8808134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Санкт-Петербург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27,90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914061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Федеральный округ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1729577"/>
                  </a:ext>
                </a:extLst>
              </a:tr>
              <a:tr h="299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Федерация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545693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F866F9-9E21-404B-966C-B61EF01C3A28}"/>
              </a:ext>
            </a:extLst>
          </p:cNvPr>
          <p:cNvSpPr txBox="1"/>
          <p:nvPr/>
        </p:nvSpPr>
        <p:spPr>
          <a:xfrm>
            <a:off x="244065" y="586241"/>
            <a:ext cx="870943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3"/>
                </a:solidFill>
                <a:ea typeface="+mj-ea"/>
                <a:cs typeface="+mj-cs"/>
              </a:rPr>
              <a:t>Результаты мониторинга региональных услуг </a:t>
            </a:r>
            <a:r>
              <a:rPr lang="ru-RU" sz="1800" b="1" dirty="0">
                <a:solidFill>
                  <a:schemeClr val="accent3"/>
                </a:solidFill>
                <a:ea typeface="+mj-ea"/>
                <a:cs typeface="+mj-cs"/>
              </a:rPr>
              <a:t>ЕПГУ (за 2023 год), СЗФО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98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C1C0D34C-769C-472F-84D8-2775847E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40762"/>
              </p:ext>
            </p:extLst>
          </p:nvPr>
        </p:nvGraphicFramePr>
        <p:xfrm>
          <a:off x="333372" y="1000578"/>
          <a:ext cx="11571934" cy="4847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6695">
                  <a:extLst>
                    <a:ext uri="{9D8B030D-6E8A-4147-A177-3AD203B41FA5}">
                      <a16:colId xmlns:a16="http://schemas.microsoft.com/office/drawing/2014/main" xmlns="" val="3461611011"/>
                    </a:ext>
                  </a:extLst>
                </a:gridCol>
                <a:gridCol w="2288413">
                  <a:extLst>
                    <a:ext uri="{9D8B030D-6E8A-4147-A177-3AD203B41FA5}">
                      <a16:colId xmlns:a16="http://schemas.microsoft.com/office/drawing/2014/main" xmlns="" val="2845892279"/>
                    </a:ext>
                  </a:extLst>
                </a:gridCol>
                <a:gridCol w="2288413">
                  <a:extLst>
                    <a:ext uri="{9D8B030D-6E8A-4147-A177-3AD203B41FA5}">
                      <a16:colId xmlns:a16="http://schemas.microsoft.com/office/drawing/2014/main" xmlns="" val="2143681928"/>
                    </a:ext>
                  </a:extLst>
                </a:gridCol>
                <a:gridCol w="2288413">
                  <a:extLst>
                    <a:ext uri="{9D8B030D-6E8A-4147-A177-3AD203B41FA5}">
                      <a16:colId xmlns:a16="http://schemas.microsoft.com/office/drawing/2014/main" xmlns="" val="2576006626"/>
                    </a:ext>
                  </a:extLst>
                </a:gridCol>
              </a:tblGrid>
              <a:tr h="5644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Субъекты РФ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Федеральные услуги</a:t>
                      </a:r>
                    </a:p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(кол-во услуг 1706)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787006"/>
                  </a:ext>
                </a:extLst>
              </a:tr>
              <a:tr h="500986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потребительской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удовлетворённости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потребительской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лояльности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(NPS),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тказов,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528258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59,70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13,00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5665952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Вологодская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59,80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15,20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2113183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Калининградская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67,40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16,90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6676053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Карелия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65,50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16,40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2046060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Коми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62,50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16,10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1515754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Ленинградская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66,20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18,80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1248149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Мурманская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65,30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17,00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207433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Ненецкий АО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61,50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20,60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8684369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Новгородская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14,80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8007715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Псковская область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4,60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62,90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12,90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8808134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Санкт-Петербург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4,40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6100"/>
                          </a:solidFill>
                          <a:effectLst/>
                          <a:latin typeface="+mn-lt"/>
                        </a:rPr>
                        <a:t>64,10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18,90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914061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Федеральный округ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1729577"/>
                  </a:ext>
                </a:extLst>
              </a:tr>
              <a:tr h="2909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Российская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Федерация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545693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244066" y="174734"/>
            <a:ext cx="844179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/>
              <a:t>1. Источники данных: информационные системы</a:t>
            </a:r>
            <a:endParaRPr lang="ru-RU" sz="2600" b="1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F866F9-9E21-404B-966C-B61EF01C3A28}"/>
              </a:ext>
            </a:extLst>
          </p:cNvPr>
          <p:cNvSpPr txBox="1"/>
          <p:nvPr/>
        </p:nvSpPr>
        <p:spPr>
          <a:xfrm>
            <a:off x="244065" y="586241"/>
            <a:ext cx="870943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3"/>
                </a:solidFill>
                <a:ea typeface="+mj-ea"/>
                <a:cs typeface="+mj-cs"/>
              </a:rPr>
              <a:t>Результаты мониторинга федеральных услуг </a:t>
            </a:r>
            <a:r>
              <a:rPr lang="ru-RU" sz="1800" b="1" dirty="0">
                <a:solidFill>
                  <a:schemeClr val="accent3"/>
                </a:solidFill>
                <a:ea typeface="+mj-ea"/>
                <a:cs typeface="+mj-cs"/>
              </a:rPr>
              <a:t>ЕПГУ (за 2023 год), СЗФО</a:t>
            </a:r>
          </a:p>
        </p:txBody>
      </p:sp>
    </p:spTree>
    <p:extLst>
      <p:ext uri="{BB962C8B-B14F-4D97-AF65-F5344CB8AC3E}">
        <p14:creationId xmlns:p14="http://schemas.microsoft.com/office/powerpoint/2010/main" val="237659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2. Источники данных: обращения и жалобы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latin typeface="+mn-lt"/>
              </a:rPr>
              <a:t>ПОС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904" y="1587215"/>
            <a:ext cx="5188978" cy="35792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336" y="1217883"/>
            <a:ext cx="1439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53E66"/>
                </a:solidFill>
              </a:rPr>
              <a:t>Форма обратной связи на ПОС (сервис «Госуслуги. Решаем вместе»)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795054" y="2922076"/>
            <a:ext cx="4736670" cy="305523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736312" y="4099397"/>
            <a:ext cx="4495439" cy="26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3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2. Источники данных: обращения и жалобы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7743" y="1129005"/>
            <a:ext cx="8636251" cy="46166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(метрики):</a:t>
            </a:r>
            <a:endParaRPr lang="en-US" b="1" dirty="0">
              <a:solidFill>
                <a:schemeClr val="accent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количество обращений и жалоб, поступивших по всем каналам взаимодействия с указанием доли по различным каналам;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основные причины обращений;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количество обращений по тематике (в соответствии с разработанным классификатором);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время ожидания ответа (время, прошедшее с момента регистрации обращения, жалобы до момента ответа пользователю);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количество и доля удовлетворенных жалоб (количество жалоб с положительным результатом решения проблемы и доля от числа всех поступивших за квартал жалоб);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количество и доля неудовлетворенных жалоб (количество жалоб, получивших отказ, и доля от числа всех поступивших за квартал жалоб).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8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3. Источники данных: социологические исследования </a:t>
            </a:r>
            <a:r>
              <a:rPr lang="ru-RU" sz="2400" dirty="0">
                <a:solidFill>
                  <a:schemeClr val="accent3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3"/>
                </a:solidFill>
                <a:latin typeface="+mn-lt"/>
              </a:rPr>
            </a:br>
            <a:r>
              <a:rPr lang="ru-RU" sz="2400" dirty="0">
                <a:solidFill>
                  <a:schemeClr val="accent3"/>
                </a:solidFill>
                <a:latin typeface="+mn-lt"/>
              </a:rPr>
              <a:t>Качественные данные через онлайн опросы на сайте ОИВ/</a:t>
            </a:r>
            <a:r>
              <a:rPr lang="ru-RU" sz="2400" dirty="0" err="1">
                <a:solidFill>
                  <a:schemeClr val="accent3"/>
                </a:solidFill>
                <a:latin typeface="+mn-lt"/>
              </a:rPr>
              <a:t>соцсетях</a:t>
            </a:r>
            <a:r>
              <a:rPr lang="ru-RU" sz="2400" dirty="0">
                <a:solidFill>
                  <a:schemeClr val="accent3"/>
                </a:solidFill>
                <a:latin typeface="+mn-lt"/>
              </a:rPr>
              <a:t>/ПОС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7876" y="1326355"/>
            <a:ext cx="102041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Рекомендации:</a:t>
            </a:r>
          </a:p>
          <a:p>
            <a:endParaRPr lang="ru-RU" altLang="ru-RU" dirty="0"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latin typeface="+mj-lt"/>
                <a:cs typeface="Arial" pitchFamily="34" charset="0"/>
              </a:rPr>
              <a:t>Формирование инструментария (на основе шаблонов Методики по обратной связи, АЦ)</a:t>
            </a:r>
          </a:p>
          <a:p>
            <a:pPr marL="342900" indent="-342900">
              <a:buFont typeface="+mj-lt"/>
              <a:buAutoNum type="arabicPeriod"/>
            </a:pPr>
            <a:endParaRPr lang="ru-RU" altLang="ru-RU" dirty="0"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latin typeface="+mj-lt"/>
                <a:cs typeface="Arial" pitchFamily="34" charset="0"/>
              </a:rPr>
              <a:t>Программирование инструментария (анкет) в виде интерактивных ссылок (на базе имеющегося в регионе ПО, ПОС (сервис по голосованию) и/или использования бесплатных и платных версий коммерческих сервисов, например, </a:t>
            </a:r>
            <a:r>
              <a:rPr lang="ru-RU" altLang="ru-RU" dirty="0" err="1">
                <a:latin typeface="+mj-lt"/>
                <a:cs typeface="Arial" pitchFamily="34" charset="0"/>
              </a:rPr>
              <a:t>Анкетолог</a:t>
            </a:r>
            <a:r>
              <a:rPr lang="ru-RU" altLang="ru-RU" dirty="0">
                <a:latin typeface="+mj-lt"/>
                <a:cs typeface="Arial" pitchFamily="34" charset="0"/>
              </a:rPr>
              <a:t>, </a:t>
            </a:r>
            <a:r>
              <a:rPr lang="en-US" altLang="ru-RU" dirty="0" err="1">
                <a:latin typeface="+mj-lt"/>
                <a:cs typeface="Arial" pitchFamily="34" charset="0"/>
              </a:rPr>
              <a:t>Simpleforms</a:t>
            </a:r>
            <a:r>
              <a:rPr lang="ru-RU" altLang="ru-RU" dirty="0">
                <a:latin typeface="+mj-lt"/>
                <a:cs typeface="Arial" pitchFamily="34" charset="0"/>
              </a:rPr>
              <a:t>, </a:t>
            </a:r>
            <a:r>
              <a:rPr lang="en-US" altLang="ru-RU" dirty="0" err="1">
                <a:latin typeface="+mj-lt"/>
                <a:cs typeface="Arial" pitchFamily="34" charset="0"/>
              </a:rPr>
              <a:t>Quizer</a:t>
            </a:r>
            <a:r>
              <a:rPr lang="ru-RU" altLang="ru-RU" dirty="0">
                <a:latin typeface="+mj-lt"/>
                <a:cs typeface="Arial" pitchFamily="34" charset="0"/>
              </a:rPr>
              <a:t>, </a:t>
            </a:r>
            <a:r>
              <a:rPr lang="ru-RU" altLang="ru-RU" dirty="0" err="1">
                <a:latin typeface="+mj-lt"/>
                <a:cs typeface="Arial" pitchFamily="34" charset="0"/>
              </a:rPr>
              <a:t>Социометр</a:t>
            </a:r>
            <a:r>
              <a:rPr lang="ru-RU" altLang="ru-RU" dirty="0">
                <a:latin typeface="+mj-lt"/>
                <a:cs typeface="Arial" pitchFamily="34" charset="0"/>
              </a:rPr>
              <a:t>, Яндекс взгляд и пр.)</a:t>
            </a:r>
          </a:p>
          <a:p>
            <a:pPr marL="342900" indent="-342900">
              <a:buFont typeface="+mj-lt"/>
              <a:buAutoNum type="arabicPeriod"/>
            </a:pPr>
            <a:endParaRPr lang="ru-RU" altLang="ru-RU" dirty="0"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dirty="0">
                <a:latin typeface="+mj-lt"/>
                <a:cs typeface="Arial" pitchFamily="34" charset="0"/>
              </a:rPr>
              <a:t>Размещение в разделе «Обратная связь» на сайте (создание раздела в случае его отсутствия) и всех остальных точках взаимодействия: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  <a:cs typeface="Arial" pitchFamily="34" charset="0"/>
              </a:rPr>
              <a:t>онлайн-точки: в виде интерактивных ссылок на ресурсах ведомства (сайт, соц. сети и другие открытые источники) + рассылаются адресно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+mj-lt"/>
                <a:cs typeface="Arial" pitchFamily="34" charset="0"/>
              </a:rPr>
              <a:t>офлайн-точки: переход на опрос по </a:t>
            </a:r>
            <a:r>
              <a:rPr lang="en-US" altLang="ru-RU" dirty="0">
                <a:latin typeface="+mj-lt"/>
                <a:cs typeface="Arial" pitchFamily="34" charset="0"/>
              </a:rPr>
              <a:t>QR-</a:t>
            </a:r>
            <a:r>
              <a:rPr lang="ru-RU" altLang="ru-RU" dirty="0">
                <a:latin typeface="+mj-lt"/>
                <a:cs typeface="Arial" pitchFamily="34" charset="0"/>
              </a:rPr>
              <a:t>коду (ссылке) + «бумажный» вариант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altLang="ru-RU" dirty="0">
              <a:latin typeface="+mj-lt"/>
              <a:cs typeface="Arial" pitchFamily="34" charset="0"/>
            </a:endParaRPr>
          </a:p>
          <a:p>
            <a:pPr marL="0" lvl="1"/>
            <a:r>
              <a:rPr lang="ru-RU" altLang="ru-RU" dirty="0">
                <a:latin typeface="+mj-lt"/>
                <a:cs typeface="Arial" pitchFamily="34" charset="0"/>
              </a:rPr>
              <a:t>4.   Публикация новости на сайте, соц.сетях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7400924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Профиль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1" name="object 18"/>
          <p:cNvSpPr txBox="1"/>
          <p:nvPr/>
        </p:nvSpPr>
        <p:spPr>
          <a:xfrm>
            <a:off x="4763653" y="1313296"/>
            <a:ext cx="6236855" cy="4295508"/>
          </a:xfrm>
          <a:prstGeom prst="rect">
            <a:avLst/>
          </a:prstGeom>
        </p:spPr>
        <p:txBody>
          <a:bodyPr vert="horz" wrap="square" lIns="0" tIns="108685" rIns="0" bIns="0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  <a:cs typeface="Tahoma"/>
              </a:rPr>
              <a:t>Миронова Анна</a:t>
            </a:r>
            <a:r>
              <a:rPr lang="en-US" sz="3200" b="1" dirty="0">
                <a:solidFill>
                  <a:schemeClr val="accent1"/>
                </a:solidFill>
                <a:latin typeface="+mj-lt"/>
                <a:cs typeface="Tahoma"/>
              </a:rPr>
              <a:t> </a:t>
            </a:r>
            <a:r>
              <a:rPr lang="ru-RU" sz="3200" b="1" dirty="0">
                <a:solidFill>
                  <a:schemeClr val="accent1"/>
                </a:solidFill>
                <a:latin typeface="+mj-lt"/>
                <a:cs typeface="Tahoma"/>
              </a:rPr>
              <a:t>Алексеевна</a:t>
            </a:r>
          </a:p>
          <a:p>
            <a:endParaRPr lang="ru-RU" sz="2000" b="1" dirty="0">
              <a:solidFill>
                <a:srgbClr val="001F5F"/>
              </a:solidFill>
              <a:latin typeface="+mj-lt"/>
              <a:cs typeface="Tahoma"/>
            </a:endParaRPr>
          </a:p>
          <a:p>
            <a:r>
              <a:rPr lang="ru-RU" sz="2000" b="1" dirty="0">
                <a:solidFill>
                  <a:srgbClr val="001F5F"/>
                </a:solidFill>
                <a:latin typeface="+mj-lt"/>
                <a:cs typeface="Tahoma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+mj-lt"/>
                <a:cs typeface="Tahoma"/>
              </a:rPr>
              <a:t>руководитель направления в Центре разработок «Государство для людей», Аналитический центр при Правительстве Российской Федерации</a:t>
            </a:r>
          </a:p>
          <a:p>
            <a:endParaRPr lang="ru-RU" sz="2000" dirty="0">
              <a:solidFill>
                <a:srgbClr val="001F5F"/>
              </a:solidFill>
              <a:latin typeface="+mj-lt"/>
              <a:cs typeface="Tahoma"/>
            </a:endParaRPr>
          </a:p>
          <a:p>
            <a:r>
              <a:rPr lang="ru-RU" sz="2000" dirty="0">
                <a:solidFill>
                  <a:srgbClr val="001F5F"/>
                </a:solidFill>
                <a:latin typeface="+mj-lt"/>
                <a:cs typeface="Tahoma"/>
                <a:sym typeface="Calibri"/>
              </a:rPr>
              <a:t>к.с.н., доцент кафедры политической социологии и социальных технологий СФ РГГУ</a:t>
            </a:r>
          </a:p>
          <a:p>
            <a:endParaRPr lang="ru-RU" sz="2000" dirty="0">
              <a:solidFill>
                <a:srgbClr val="001F5F"/>
              </a:solidFill>
              <a:latin typeface="+mj-lt"/>
              <a:cs typeface="Tahoma"/>
              <a:sym typeface="Calibri"/>
            </a:endParaRPr>
          </a:p>
          <a:p>
            <a:r>
              <a:rPr lang="ru-RU" sz="2000" i="1" dirty="0">
                <a:solidFill>
                  <a:srgbClr val="001F5F"/>
                </a:solidFill>
                <a:latin typeface="+mj-lt"/>
                <a:cs typeface="Tahoma"/>
                <a:sym typeface="Calibri"/>
              </a:rPr>
              <a:t>ранее занимала руководящие должности в Минэкономразвития России, Правительстве Ленинградской области, АИРР, Центре стратегических разработок «Северо-Запад»</a:t>
            </a:r>
            <a:endParaRPr lang="ru-RU" sz="2000" i="1" dirty="0">
              <a:solidFill>
                <a:srgbClr val="001F5F"/>
              </a:solidFill>
              <a:latin typeface="+mj-lt"/>
              <a:cs typeface="Tahoma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3" y="1855306"/>
            <a:ext cx="2819400" cy="2891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64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3. Источники данных: социологические исследования </a:t>
            </a:r>
            <a:r>
              <a:rPr lang="ru-RU" sz="2400" dirty="0">
                <a:solidFill>
                  <a:schemeClr val="accent3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3"/>
                </a:solidFill>
                <a:latin typeface="+mn-lt"/>
              </a:rPr>
            </a:br>
            <a:r>
              <a:rPr lang="ru-RU" sz="2400" dirty="0">
                <a:solidFill>
                  <a:schemeClr val="accent3"/>
                </a:solidFill>
                <a:latin typeface="+mn-lt"/>
              </a:rPr>
              <a:t>Качественные данные через онлайн опросы на сайте ОИВ/</a:t>
            </a:r>
            <a:r>
              <a:rPr lang="ru-RU" sz="2400" dirty="0" err="1">
                <a:solidFill>
                  <a:schemeClr val="accent3"/>
                </a:solidFill>
                <a:latin typeface="+mn-lt"/>
              </a:rPr>
              <a:t>соцсетях</a:t>
            </a:r>
            <a:r>
              <a:rPr lang="ru-RU" sz="2400" dirty="0">
                <a:solidFill>
                  <a:schemeClr val="accent3"/>
                </a:solidFill>
                <a:latin typeface="+mn-lt"/>
              </a:rPr>
              <a:t>/ПОС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7876" y="1326355"/>
            <a:ext cx="102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dirty="0">
              <a:latin typeface="+mj-lt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149415"/>
            <a:ext cx="9763125" cy="39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4037439"/>
            <a:ext cx="99603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30141F-B449-4010-8F0F-150A6BA4785B}"/>
              </a:ext>
            </a:extLst>
          </p:cNvPr>
          <p:cNvSpPr txBox="1"/>
          <p:nvPr/>
        </p:nvSpPr>
        <p:spPr bwMode="auto">
          <a:xfrm>
            <a:off x="8821598" y="5238591"/>
            <a:ext cx="2626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lvl="0" indent="-311150">
              <a:spcAft>
                <a:spcPts val="600"/>
              </a:spcAft>
            </a:pPr>
            <a:r>
              <a:rPr lang="ru-RU" sz="2000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Открытые вопросы о проблемах и предложениях</a:t>
            </a:r>
          </a:p>
        </p:txBody>
      </p: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8854794" y="5339497"/>
            <a:ext cx="0" cy="112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30141F-B449-4010-8F0F-150A6BA4785B}"/>
              </a:ext>
            </a:extLst>
          </p:cNvPr>
          <p:cNvSpPr txBox="1"/>
          <p:nvPr/>
        </p:nvSpPr>
        <p:spPr bwMode="auto">
          <a:xfrm>
            <a:off x="9669033" y="2199503"/>
            <a:ext cx="2292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lvl="0" indent="-311150">
              <a:spcAft>
                <a:spcPts val="600"/>
              </a:spcAft>
            </a:pPr>
            <a:r>
              <a:rPr lang="ru-RU" sz="2000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Оценка удовлетворенности общей и по этапам/ аспектам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9702229" y="2188802"/>
            <a:ext cx="0" cy="112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9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244066" y="174734"/>
            <a:ext cx="328006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/>
              <a:t>Лучшие практики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F866F9-9E21-404B-966C-B61EF01C3A28}"/>
              </a:ext>
            </a:extLst>
          </p:cNvPr>
          <p:cNvSpPr txBox="1"/>
          <p:nvPr/>
        </p:nvSpPr>
        <p:spPr>
          <a:xfrm>
            <a:off x="244065" y="586241"/>
            <a:ext cx="780542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ea typeface="+mj-ea"/>
                <a:cs typeface="+mj-cs"/>
              </a:rPr>
              <a:t>Проведение опросов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C1C0D34C-769C-472F-84D8-2775847ED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05273"/>
              </p:ext>
            </p:extLst>
          </p:nvPr>
        </p:nvGraphicFramePr>
        <p:xfrm>
          <a:off x="333372" y="1000574"/>
          <a:ext cx="11572879" cy="4800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7940">
                  <a:extLst>
                    <a:ext uri="{9D8B030D-6E8A-4147-A177-3AD203B41FA5}">
                      <a16:colId xmlns:a16="http://schemas.microsoft.com/office/drawing/2014/main" xmlns="" val="3461611011"/>
                    </a:ext>
                  </a:extLst>
                </a:gridCol>
                <a:gridCol w="3661388">
                  <a:extLst>
                    <a:ext uri="{9D8B030D-6E8A-4147-A177-3AD203B41FA5}">
                      <a16:colId xmlns:a16="http://schemas.microsoft.com/office/drawing/2014/main" xmlns="" val="1578042755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3799992187"/>
                    </a:ext>
                  </a:extLst>
                </a:gridCol>
                <a:gridCol w="3219451">
                  <a:extLst>
                    <a:ext uri="{9D8B030D-6E8A-4147-A177-3AD203B41FA5}">
                      <a16:colId xmlns:a16="http://schemas.microsoft.com/office/drawing/2014/main" xmlns="" val="2762682166"/>
                    </a:ext>
                  </a:extLst>
                </a:gridCol>
              </a:tblGrid>
              <a:tr h="476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Региональные органы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Опросы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Участники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Респонденты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787006"/>
                  </a:ext>
                </a:extLst>
              </a:tr>
              <a:tr h="251661"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ОИВ г. 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Оценка удовлетворенности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внешних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клиентов рассмотрением обращений и запросов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ИОГВ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9681 </a:t>
                      </a:r>
                      <a:r>
                        <a:rPr lang="ru-RU" sz="1400" dirty="0">
                          <a:latin typeface="+mn-lt"/>
                        </a:rPr>
                        <a:t>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665952"/>
                  </a:ext>
                </a:extLst>
              </a:tr>
              <a:tr h="251661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Оценка удовлетворенности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внешних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клиентов доступностью, составом и качеством информации о деятельности ведомства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ИОГВ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61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5125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113183"/>
                  </a:ext>
                </a:extLst>
              </a:tr>
              <a:tr h="251661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Оценка удовлетворенности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внешних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клиентов предоставлением мер государственной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ИОГВ</a:t>
                      </a:r>
                      <a:endParaRPr lang="ru-RU" sz="1400" b="0" i="0" u="none" strike="noStrike" dirty="0">
                        <a:solidFill>
                          <a:srgbClr val="9C000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человека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676053"/>
                  </a:ext>
                </a:extLst>
              </a:tr>
              <a:tr h="251661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Оценка проведения контрольных (надзорных) мероприятий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ИОГВ</a:t>
                      </a:r>
                      <a:endParaRPr lang="ru-RU" sz="1400" b="0" i="0" u="none" strike="noStrike" dirty="0">
                        <a:solidFill>
                          <a:srgbClr val="9C000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046060"/>
                  </a:ext>
                </a:extLst>
              </a:tr>
              <a:tr h="251661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Оценка удовлетворенности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внутренних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клиентов аспектами деятельности в органе власти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ИОГВ</a:t>
                      </a:r>
                      <a:endParaRPr lang="ru-RU" sz="1400" b="0" i="0" u="none" strike="noStrike" dirty="0">
                        <a:solidFill>
                          <a:srgbClr val="9C000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6306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515754"/>
                  </a:ext>
                </a:extLst>
              </a:tr>
              <a:tr h="251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Территориальные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органы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Роскомнадзора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удовлетворенности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внутренних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клиентов аспектами деятельности в органе власти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структурная единица ОИВ и 4 подвед. учреждения и их структурные единицы в 8 федеральных округах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3802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7E6">
                        <a:alpha val="6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24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66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971" y="1274621"/>
            <a:ext cx="11752054" cy="45126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3. Источники данных: социологические исследования</a:t>
            </a:r>
            <a:br>
              <a:rPr lang="ru-RU" dirty="0">
                <a:latin typeface="+mn-lt"/>
              </a:rPr>
            </a:br>
            <a:r>
              <a:rPr lang="ru-RU" dirty="0">
                <a:solidFill>
                  <a:schemeClr val="accent3"/>
                </a:solidFill>
              </a:rPr>
              <a:t>Репрезентативные данные</a:t>
            </a:r>
            <a:endParaRPr lang="ru-RU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1" name="Прямоугольник: скругленные углы 8">
            <a:extLst>
              <a:ext uri="{FF2B5EF4-FFF2-40B4-BE49-F238E27FC236}">
                <a16:creationId xmlns:a16="http://schemas.microsoft.com/office/drawing/2014/main" xmlns="" id="{82A547B6-8186-4955-B825-A8C1638A3185}"/>
              </a:ext>
            </a:extLst>
          </p:cNvPr>
          <p:cNvSpPr/>
          <p:nvPr/>
        </p:nvSpPr>
        <p:spPr>
          <a:xfrm>
            <a:off x="341519" y="4398055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xmlns="" id="{F04FA7DC-91CB-4C7A-B011-73B8D303E8CD}"/>
              </a:ext>
            </a:extLst>
          </p:cNvPr>
          <p:cNvSpPr/>
          <p:nvPr/>
        </p:nvSpPr>
        <p:spPr>
          <a:xfrm>
            <a:off x="341517" y="1416950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0">
            <a:extLst>
              <a:ext uri="{FF2B5EF4-FFF2-40B4-BE49-F238E27FC236}">
                <a16:creationId xmlns:a16="http://schemas.microsoft.com/office/drawing/2014/main" xmlns="" id="{DF5ACDFA-275C-4715-BD63-EA2D22197328}"/>
              </a:ext>
            </a:extLst>
          </p:cNvPr>
          <p:cNvSpPr/>
          <p:nvPr/>
        </p:nvSpPr>
        <p:spPr>
          <a:xfrm>
            <a:off x="341518" y="2201519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xmlns="" id="{FBD31913-68C8-430B-865A-2B1714B9169B}"/>
              </a:ext>
            </a:extLst>
          </p:cNvPr>
          <p:cNvSpPr/>
          <p:nvPr/>
        </p:nvSpPr>
        <p:spPr>
          <a:xfrm>
            <a:off x="341517" y="5112469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xmlns="" id="{A6C57DF9-357E-4FDF-8460-538EEAFFB195}"/>
              </a:ext>
            </a:extLst>
          </p:cNvPr>
          <p:cNvSpPr/>
          <p:nvPr/>
        </p:nvSpPr>
        <p:spPr>
          <a:xfrm>
            <a:off x="341518" y="2940323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xmlns="" id="{A13C9C61-7B9D-4FBE-9965-B964298789DF}"/>
              </a:ext>
            </a:extLst>
          </p:cNvPr>
          <p:cNvSpPr/>
          <p:nvPr/>
        </p:nvSpPr>
        <p:spPr>
          <a:xfrm>
            <a:off x="341518" y="3677345"/>
            <a:ext cx="11508962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14B5D1-8377-44A5-BBCE-15168D4D97E9}"/>
              </a:ext>
            </a:extLst>
          </p:cNvPr>
          <p:cNvSpPr txBox="1"/>
          <p:nvPr/>
        </p:nvSpPr>
        <p:spPr>
          <a:xfrm>
            <a:off x="1512942" y="4530691"/>
            <a:ext cx="826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граждан – качественный контент-анализ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8EA73B-C3AB-4CCC-85D0-3CEEAC3BFE7D}"/>
              </a:ext>
            </a:extLst>
          </p:cNvPr>
          <p:cNvSpPr txBox="1"/>
          <p:nvPr/>
        </p:nvSpPr>
        <p:spPr>
          <a:xfrm>
            <a:off x="1512940" y="1528918"/>
            <a:ext cx="83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№607 – онлайн-опрос жителей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EC27B5B-6312-4518-9A0F-61480BC2A388}"/>
              </a:ext>
            </a:extLst>
          </p:cNvPr>
          <p:cNvSpPr txBox="1"/>
          <p:nvPr/>
        </p:nvSpPr>
        <p:spPr>
          <a:xfrm>
            <a:off x="1512942" y="2313487"/>
            <a:ext cx="826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№68 – офлайн-опрос жителей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F653FEE-30FB-4EF2-8B3C-1DFD60D0A2FF}"/>
              </a:ext>
            </a:extLst>
          </p:cNvPr>
          <p:cNvSpPr txBox="1"/>
          <p:nvPr/>
        </p:nvSpPr>
        <p:spPr>
          <a:xfrm>
            <a:off x="1516237" y="3052291"/>
            <a:ext cx="10448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опрос пользователей в местах оказания услуги/сервиса/функции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A27549B-8E41-4513-BEE3-085D5AC4AC47}"/>
              </a:ext>
            </a:extLst>
          </p:cNvPr>
          <p:cNvSpPr txBox="1"/>
          <p:nvPr/>
        </p:nvSpPr>
        <p:spPr>
          <a:xfrm>
            <a:off x="1516237" y="3786314"/>
            <a:ext cx="7290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качества жизни жителей региона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BCDB1F-B3EE-411C-9463-3A8E08251223}"/>
              </a:ext>
            </a:extLst>
          </p:cNvPr>
          <p:cNvSpPr txBox="1"/>
          <p:nvPr/>
        </p:nvSpPr>
        <p:spPr>
          <a:xfrm>
            <a:off x="1487098" y="5241678"/>
            <a:ext cx="7346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контент-анализ соцсетей и местных форумов </a:t>
            </a:r>
          </a:p>
        </p:txBody>
      </p:sp>
      <p:sp>
        <p:nvSpPr>
          <p:cNvPr id="23" name="Прямоугольник: скругленные углы 20">
            <a:extLst>
              <a:ext uri="{FF2B5EF4-FFF2-40B4-BE49-F238E27FC236}">
                <a16:creationId xmlns:a16="http://schemas.microsoft.com/office/drawing/2014/main" xmlns="" id="{850FBC80-E165-4045-B642-CFC4E4466D45}"/>
              </a:ext>
            </a:extLst>
          </p:cNvPr>
          <p:cNvSpPr/>
          <p:nvPr/>
        </p:nvSpPr>
        <p:spPr>
          <a:xfrm>
            <a:off x="341517" y="4396390"/>
            <a:ext cx="867873" cy="598445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1">
            <a:extLst>
              <a:ext uri="{FF2B5EF4-FFF2-40B4-BE49-F238E27FC236}">
                <a16:creationId xmlns:a16="http://schemas.microsoft.com/office/drawing/2014/main" xmlns="" id="{4199D173-B4CF-4189-83BD-E3621E708078}"/>
              </a:ext>
            </a:extLst>
          </p:cNvPr>
          <p:cNvSpPr/>
          <p:nvPr/>
        </p:nvSpPr>
        <p:spPr>
          <a:xfrm>
            <a:off x="341517" y="1416362"/>
            <a:ext cx="882596" cy="593857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2">
            <a:extLst>
              <a:ext uri="{FF2B5EF4-FFF2-40B4-BE49-F238E27FC236}">
                <a16:creationId xmlns:a16="http://schemas.microsoft.com/office/drawing/2014/main" xmlns="" id="{B2B9D6D0-D480-4361-80BA-F041A9D19BE0}"/>
              </a:ext>
            </a:extLst>
          </p:cNvPr>
          <p:cNvSpPr/>
          <p:nvPr/>
        </p:nvSpPr>
        <p:spPr>
          <a:xfrm>
            <a:off x="341518" y="2205029"/>
            <a:ext cx="882597" cy="596781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3">
            <a:extLst>
              <a:ext uri="{FF2B5EF4-FFF2-40B4-BE49-F238E27FC236}">
                <a16:creationId xmlns:a16="http://schemas.microsoft.com/office/drawing/2014/main" xmlns="" id="{FB7E8C68-851E-4298-8832-6B8CBA5418C5}"/>
              </a:ext>
            </a:extLst>
          </p:cNvPr>
          <p:cNvSpPr/>
          <p:nvPr/>
        </p:nvSpPr>
        <p:spPr>
          <a:xfrm>
            <a:off x="341517" y="5108958"/>
            <a:ext cx="856754" cy="596780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4">
            <a:extLst>
              <a:ext uri="{FF2B5EF4-FFF2-40B4-BE49-F238E27FC236}">
                <a16:creationId xmlns:a16="http://schemas.microsoft.com/office/drawing/2014/main" xmlns="" id="{CB84B923-62A2-4AFE-AD70-1DA078851C57}"/>
              </a:ext>
            </a:extLst>
          </p:cNvPr>
          <p:cNvSpPr/>
          <p:nvPr/>
        </p:nvSpPr>
        <p:spPr>
          <a:xfrm>
            <a:off x="341517" y="2940323"/>
            <a:ext cx="885893" cy="593269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5">
            <a:extLst>
              <a:ext uri="{FF2B5EF4-FFF2-40B4-BE49-F238E27FC236}">
                <a16:creationId xmlns:a16="http://schemas.microsoft.com/office/drawing/2014/main" xmlns="" id="{B8DBD5B0-2D66-4A34-A2F2-CD6E258212D0}"/>
              </a:ext>
            </a:extLst>
          </p:cNvPr>
          <p:cNvSpPr/>
          <p:nvPr/>
        </p:nvSpPr>
        <p:spPr>
          <a:xfrm>
            <a:off x="341517" y="3684368"/>
            <a:ext cx="885893" cy="573225"/>
          </a:xfrm>
          <a:prstGeom prst="roundRect">
            <a:avLst>
              <a:gd name="adj" fmla="val 10506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B080E96-15D9-43BD-B3A1-6E87C2104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83" r="90000">
                        <a14:foregroundMark x1="10352" y1="15208" x2="10352" y2="15208"/>
                        <a14:foregroundMark x1="9883" y1="14792" x2="10508" y2="20208"/>
                        <a14:foregroundMark x1="11523" y1="28403" x2="13164" y2="29722"/>
                        <a14:foregroundMark x1="13438" y1="32222" x2="14570" y2="30556"/>
                        <a14:foregroundMark x1="17695" y1="28889" x2="19180" y2="28681"/>
                        <a14:foregroundMark x1="20195" y1="23264" x2="20039" y2="29514"/>
                        <a14:foregroundMark x1="20430" y1="17222" x2="20586" y2="20069"/>
                        <a14:foregroundMark x1="22031" y1="14097" x2="25586" y2="13056"/>
                        <a14:foregroundMark x1="28320" y1="12986" x2="31250" y2="13264"/>
                        <a14:foregroundMark x1="28906" y1="26181" x2="30586" y2="25556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</a:extLst>
          </a:blip>
          <a:srcRect l="7494" r="60052" b="57022"/>
          <a:stretch/>
        </p:blipFill>
        <p:spPr>
          <a:xfrm>
            <a:off x="402577" y="4426446"/>
            <a:ext cx="703983" cy="524398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xmlns="" id="{2425B541-E6A5-4CA1-9ECB-ACA99D3F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6" y="1455324"/>
            <a:ext cx="589559" cy="4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xmlns="" id="{153E6242-1E8C-4715-88FB-EC5FF84F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148"/>
          <a:stretch/>
        </p:blipFill>
        <p:spPr bwMode="auto">
          <a:xfrm>
            <a:off x="367361" y="2313487"/>
            <a:ext cx="821538" cy="3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xmlns="" id="{75896D91-5B3B-4B86-88E1-51A7B4F7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9" y="5101936"/>
            <a:ext cx="626996" cy="6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xmlns="" id="{1BD16102-32FD-4381-B039-CE6E3450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4" y="2973561"/>
            <a:ext cx="483055" cy="48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867866A-56B2-460D-AC48-99B2FF1C23FF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520" y="3697048"/>
            <a:ext cx="521025" cy="5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3. Источники данных: социологические исследования</a:t>
            </a:r>
            <a:br>
              <a:rPr lang="ru-RU" dirty="0">
                <a:latin typeface="+mn-lt"/>
              </a:rPr>
            </a:br>
            <a:r>
              <a:rPr lang="ru-RU" sz="2300" dirty="0">
                <a:solidFill>
                  <a:schemeClr val="accent3"/>
                </a:solidFill>
                <a:latin typeface="+mn-lt"/>
              </a:rPr>
              <a:t>Результаты мониторинга данных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13666"/>
              </p:ext>
            </p:extLst>
          </p:nvPr>
        </p:nvGraphicFramePr>
        <p:xfrm>
          <a:off x="388303" y="1764874"/>
          <a:ext cx="11176506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007">
                  <a:extLst>
                    <a:ext uri="{9D8B030D-6E8A-4147-A177-3AD203B41FA5}">
                      <a16:colId xmlns:a16="http://schemas.microsoft.com/office/drawing/2014/main" xmlns="" val="4245830716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xmlns="" val="1171973358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xmlns="" val="4110374352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xmlns="" val="1658953972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xmlns="" val="1044312128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xmlns="" val="4065957842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xmlns="" val="3269059371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xmlns="" val="623234405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xmlns="" val="3487271253"/>
                    </a:ext>
                  </a:extLst>
                </a:gridCol>
                <a:gridCol w="930302">
                  <a:extLst>
                    <a:ext uri="{9D8B030D-6E8A-4147-A177-3AD203B41FA5}">
                      <a16:colId xmlns:a16="http://schemas.microsoft.com/office/drawing/2014/main" xmlns="" val="861796669"/>
                    </a:ext>
                  </a:extLst>
                </a:gridCol>
                <a:gridCol w="1016046">
                  <a:extLst>
                    <a:ext uri="{9D8B030D-6E8A-4147-A177-3AD203B41FA5}">
                      <a16:colId xmlns:a16="http://schemas.microsoft.com/office/drawing/2014/main" xmlns="" val="3016729726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Исследование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Способ предоставления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Регион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5 баллов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4 балла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3 балла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2 балла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1 балла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Проблемы ("боли")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3187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Golos Text" panose="020B0503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Golos Text" panose="020B05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58466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7585" y="1133010"/>
            <a:ext cx="11193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j-lt"/>
                <a:ea typeface="Golos Text" panose="020B0503020202020204" pitchFamily="34" charset="0"/>
              </a:rPr>
              <a:t>Форма данных по показателям удовлетворенности в разрезе отдельных этапов предоставления государственных услуг и сервисов* (пример)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81250" y="3092114"/>
            <a:ext cx="8046605" cy="3493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AEA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по параметрам удовлетворенности в разрезе отдельных этапов предоставления (показатели удовлетворенности):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услугой (общая);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понятность и удобство подачи заявления;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записи на прием в ведомство;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о статусе услуги;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оптимальность количества необходимых к предоставлению документов;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вежливость и компетентность сотрудников;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оперативность предоставления результата;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предоставления результата в электронном виде.</a:t>
            </a:r>
            <a:endParaRPr lang="ru-RU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304" y="2603074"/>
            <a:ext cx="11176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Times New Roman" panose="02020603050405020304" pitchFamily="18" charset="0"/>
              </a:rPr>
              <a:t>* </a:t>
            </a:r>
            <a:r>
              <a:rPr lang="ru-RU" sz="1400" dirty="0">
                <a:latin typeface="+mj-lt"/>
              </a:rPr>
              <a:t>форма 2 приложения 1 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Методики по обратной связи АЦ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746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F24D84-1182-47AF-A35D-10887BE6AF73}"/>
              </a:ext>
            </a:extLst>
          </p:cNvPr>
          <p:cNvSpPr/>
          <p:nvPr/>
        </p:nvSpPr>
        <p:spPr>
          <a:xfrm>
            <a:off x="216634" y="231568"/>
            <a:ext cx="10295062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ea typeface="+mj-ea"/>
                <a:cs typeface="+mj-cs"/>
              </a:rPr>
              <a:t>Результаты исследований АЦ по оценке удовлетворенности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70F3FF2-09A5-4A0B-A40D-A77F4D427260}"/>
              </a:ext>
            </a:extLst>
          </p:cNvPr>
          <p:cNvSpPr/>
          <p:nvPr/>
        </p:nvSpPr>
        <p:spPr>
          <a:xfrm>
            <a:off x="6047834" y="1322220"/>
            <a:ext cx="48166" cy="4724394"/>
          </a:xfrm>
          <a:prstGeom prst="rect">
            <a:avLst/>
          </a:prstGeom>
          <a:noFill/>
          <a:ln w="38100">
            <a:solidFill>
              <a:srgbClr val="1C6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los Text" panose="020B0503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4DDFC-2773-4665-A301-59124E7E5771}"/>
              </a:ext>
            </a:extLst>
          </p:cNvPr>
          <p:cNvSpPr txBox="1"/>
          <p:nvPr/>
        </p:nvSpPr>
        <p:spPr>
          <a:xfrm>
            <a:off x="216634" y="648657"/>
            <a:ext cx="1176293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chemeClr val="accent3"/>
                </a:solidFill>
                <a:ea typeface="+mj-ea"/>
                <a:cs typeface="+mj-cs"/>
              </a:rPr>
              <a:t>Удовлетворенность взаимодействием с государством, СЗФО, 2022-2023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895BE21-B771-40DA-892F-A1D41523E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15105"/>
              </p:ext>
            </p:extLst>
          </p:nvPr>
        </p:nvGraphicFramePr>
        <p:xfrm>
          <a:off x="423862" y="1139660"/>
          <a:ext cx="5400865" cy="490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73CE77-3DC3-48D0-BF0B-C7AA8CD99683}"/>
              </a:ext>
            </a:extLst>
          </p:cNvPr>
          <p:cNvSpPr txBox="1"/>
          <p:nvPr/>
        </p:nvSpPr>
        <p:spPr>
          <a:xfrm>
            <a:off x="4774345" y="1269446"/>
            <a:ext cx="1159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Golos Text" panose="020B0503020202020204"/>
                <a:ea typeface="+mj-ea"/>
                <a:cs typeface="+mj-cs"/>
              </a:rPr>
              <a:t>2022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Golos Text" panose="020B0503020202020204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4D4AD9FE-E2CE-4902-AB8E-1341A603B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970906"/>
              </p:ext>
            </p:extLst>
          </p:nvPr>
        </p:nvGraphicFramePr>
        <p:xfrm>
          <a:off x="6209512" y="1484950"/>
          <a:ext cx="5641112" cy="472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2998F3-21CD-4C75-9A23-E5A327AA797B}"/>
              </a:ext>
            </a:extLst>
          </p:cNvPr>
          <p:cNvSpPr txBox="1"/>
          <p:nvPr/>
        </p:nvSpPr>
        <p:spPr>
          <a:xfrm>
            <a:off x="10913920" y="1269446"/>
            <a:ext cx="854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Golos Text" panose="020B0503020202020204"/>
                <a:ea typeface="+mj-ea"/>
                <a:cs typeface="+mj-cs"/>
              </a:rPr>
              <a:t>2023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Golos T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022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4DDFC-2773-4665-A301-59124E7E5771}"/>
              </a:ext>
            </a:extLst>
          </p:cNvPr>
          <p:cNvSpPr txBox="1"/>
          <p:nvPr/>
        </p:nvSpPr>
        <p:spPr>
          <a:xfrm>
            <a:off x="216634" y="648657"/>
            <a:ext cx="1176293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chemeClr val="accent3"/>
                </a:solidFill>
                <a:ea typeface="+mj-ea"/>
                <a:cs typeface="+mj-cs"/>
              </a:rPr>
              <a:t>Удовлетворенность взаимодействием с государством, СЗФО, 2022-2023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B2BC9F4-7077-410F-8189-D252BEA32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5563"/>
              </p:ext>
            </p:extLst>
          </p:nvPr>
        </p:nvGraphicFramePr>
        <p:xfrm>
          <a:off x="366880" y="1313914"/>
          <a:ext cx="11462438" cy="43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382">
                  <a:extLst>
                    <a:ext uri="{9D8B030D-6E8A-4147-A177-3AD203B41FA5}">
                      <a16:colId xmlns:a16="http://schemas.microsoft.com/office/drawing/2014/main" xmlns="" val="3461611011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xmlns="" val="2845892279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xmlns="" val="2576006626"/>
                    </a:ext>
                  </a:extLst>
                </a:gridCol>
                <a:gridCol w="1395426">
                  <a:extLst>
                    <a:ext uri="{9D8B030D-6E8A-4147-A177-3AD203B41FA5}">
                      <a16:colId xmlns:a16="http://schemas.microsoft.com/office/drawing/2014/main" xmlns="" val="1578042755"/>
                    </a:ext>
                  </a:extLst>
                </a:gridCol>
                <a:gridCol w="1395426">
                  <a:extLst>
                    <a:ext uri="{9D8B030D-6E8A-4147-A177-3AD203B41FA5}">
                      <a16:colId xmlns:a16="http://schemas.microsoft.com/office/drawing/2014/main" xmlns="" val="3590820859"/>
                    </a:ext>
                  </a:extLst>
                </a:gridCol>
              </a:tblGrid>
              <a:tr h="3578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Субъекты РФ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Golos Text" panose="020B0604020202020204" charset="-52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1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Golos Text" panose="020B0604020202020204" charset="-52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1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Golos Text" panose="020B0604020202020204" charset="-52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61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787006"/>
                  </a:ext>
                </a:extLst>
              </a:tr>
              <a:tr h="357890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Golos Text" panose="020B0503020202020204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Уд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Не уд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Уд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604020202020204" charset="-52"/>
                        </a:rPr>
                        <a:t>Не уд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8253025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5665952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7841380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8901106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5312476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9266278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264103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5017832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2113183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федерального значения 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6676053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Псковская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2046060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1515754"/>
                  </a:ext>
                </a:extLst>
              </a:tr>
              <a:tr h="274399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Средние по СЗФО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755534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marL="36000"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Средние по РФ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C61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71104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F938421-C669-4AA9-9022-6450A096B2E9}"/>
              </a:ext>
            </a:extLst>
          </p:cNvPr>
          <p:cNvSpPr/>
          <p:nvPr/>
        </p:nvSpPr>
        <p:spPr>
          <a:xfrm>
            <a:off x="3966722" y="6166900"/>
            <a:ext cx="5235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>
                <a:latin typeface="+mj-lt"/>
              </a:rPr>
              <a:t>Уд – удовлетворены взаимодействием с государством</a:t>
            </a:r>
          </a:p>
          <a:p>
            <a:pPr fontAlgn="b"/>
            <a:r>
              <a:rPr lang="ru-RU" sz="1400" dirty="0">
                <a:latin typeface="+mj-lt"/>
              </a:rPr>
              <a:t>Не уд – не удовлетворены взаимодействием с государством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F24D84-1182-47AF-A35D-10887BE6AF73}"/>
              </a:ext>
            </a:extLst>
          </p:cNvPr>
          <p:cNvSpPr/>
          <p:nvPr/>
        </p:nvSpPr>
        <p:spPr>
          <a:xfrm>
            <a:off x="216634" y="231568"/>
            <a:ext cx="1020208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ea typeface="+mj-ea"/>
                <a:cs typeface="+mj-cs"/>
              </a:rPr>
              <a:t>Результаты исследований АЦ по оценке удовлетворенности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288314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591C1AA-ABE6-466E-81C5-6D19C24A54E1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594035B-3575-46F8-9DA9-0451C2D1C065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F3C5911-7450-4F77-85F7-02E9C0361273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0F3FF2-09A5-4A0B-A40D-A77F4D427260}"/>
              </a:ext>
            </a:extLst>
          </p:cNvPr>
          <p:cNvSpPr/>
          <p:nvPr/>
        </p:nvSpPr>
        <p:spPr>
          <a:xfrm>
            <a:off x="2416786" y="1191895"/>
            <a:ext cx="3711211" cy="5273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225A6B-6A2F-4A71-8575-43DF39F31EB2}"/>
              </a:ext>
            </a:extLst>
          </p:cNvPr>
          <p:cNvSpPr txBox="1"/>
          <p:nvPr/>
        </p:nvSpPr>
        <p:spPr>
          <a:xfrm>
            <a:off x="2416787" y="1368953"/>
            <a:ext cx="3711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Golos Text" panose="020B0503020202020204" pitchFamily="34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  <a:t>Общая удовлетворенность</a:t>
            </a:r>
            <a:b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</a:br>
            <a: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  <a:t>положением дел в регионе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022742A1-111A-4B8F-A7F7-28C7CF57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2956"/>
              </p:ext>
            </p:extLst>
          </p:nvPr>
        </p:nvGraphicFramePr>
        <p:xfrm>
          <a:off x="3063360" y="2620814"/>
          <a:ext cx="2383857" cy="145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857">
                  <a:extLst>
                    <a:ext uri="{9D8B030D-6E8A-4147-A177-3AD203B41FA5}">
                      <a16:colId xmlns:a16="http://schemas.microsoft.com/office/drawing/2014/main" xmlns="" val="554783319"/>
                    </a:ext>
                  </a:extLst>
                </a:gridCol>
              </a:tblGrid>
              <a:tr h="746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76%</a:t>
                      </a:r>
                      <a:endParaRPr lang="ru-RU" sz="4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122748"/>
                  </a:ext>
                </a:extLst>
              </a:tr>
              <a:tr h="712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население СЗФО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586463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1B86EC5F-252C-4DE5-82A5-1E3088589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32909"/>
              </p:ext>
            </p:extLst>
          </p:nvPr>
        </p:nvGraphicFramePr>
        <p:xfrm>
          <a:off x="3063362" y="4427452"/>
          <a:ext cx="2383857" cy="145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857">
                  <a:extLst>
                    <a:ext uri="{9D8B030D-6E8A-4147-A177-3AD203B41FA5}">
                      <a16:colId xmlns:a16="http://schemas.microsoft.com/office/drawing/2014/main" xmlns="" val="554783319"/>
                    </a:ext>
                  </a:extLst>
                </a:gridCol>
              </a:tblGrid>
              <a:tr h="746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ru-RU" sz="4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122748"/>
                  </a:ext>
                </a:extLst>
              </a:tr>
              <a:tr h="712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сотрудники органов власти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58646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70F3FF2-09A5-4A0B-A40D-A77F4D427260}"/>
              </a:ext>
            </a:extLst>
          </p:cNvPr>
          <p:cNvSpPr/>
          <p:nvPr/>
        </p:nvSpPr>
        <p:spPr>
          <a:xfrm>
            <a:off x="7256673" y="1191895"/>
            <a:ext cx="3711211" cy="5273533"/>
          </a:xfrm>
          <a:prstGeom prst="rect">
            <a:avLst/>
          </a:prstGeom>
          <a:solidFill>
            <a:srgbClr val="1C6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225A6B-6A2F-4A71-8575-43DF39F31EB2}"/>
              </a:ext>
            </a:extLst>
          </p:cNvPr>
          <p:cNvSpPr txBox="1"/>
          <p:nvPr/>
        </p:nvSpPr>
        <p:spPr>
          <a:xfrm>
            <a:off x="7239572" y="1346219"/>
            <a:ext cx="3694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Golos Text" panose="020B0503020202020204" pitchFamily="34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  <a:t>Общая удовлетворенность</a:t>
            </a:r>
            <a:b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</a:br>
            <a:r>
              <a:rPr lang="ru-RU" sz="2000" b="1" dirty="0">
                <a:solidFill>
                  <a:schemeClr val="bg1"/>
                </a:solidFill>
                <a:ea typeface="+mj-ea"/>
                <a:cs typeface="Golos Text" panose="020B0503020202020204" pitchFamily="34" charset="-52"/>
              </a:rPr>
              <a:t>сферами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022742A1-111A-4B8F-A7F7-28C7CF57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47162"/>
              </p:ext>
            </p:extLst>
          </p:nvPr>
        </p:nvGraphicFramePr>
        <p:xfrm>
          <a:off x="7920348" y="2598080"/>
          <a:ext cx="2383857" cy="145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857">
                  <a:extLst>
                    <a:ext uri="{9D8B030D-6E8A-4147-A177-3AD203B41FA5}">
                      <a16:colId xmlns:a16="http://schemas.microsoft.com/office/drawing/2014/main" xmlns="" val="554783319"/>
                    </a:ext>
                  </a:extLst>
                </a:gridCol>
              </a:tblGrid>
              <a:tr h="746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61%</a:t>
                      </a:r>
                      <a:endParaRPr lang="ru-RU" sz="4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122748"/>
                  </a:ext>
                </a:extLst>
              </a:tr>
              <a:tr h="712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население СЗФО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586463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1B86EC5F-252C-4DE5-82A5-1E3088589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7700"/>
              </p:ext>
            </p:extLst>
          </p:nvPr>
        </p:nvGraphicFramePr>
        <p:xfrm>
          <a:off x="7920348" y="4404718"/>
          <a:ext cx="2383857" cy="1458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857">
                  <a:extLst>
                    <a:ext uri="{9D8B030D-6E8A-4147-A177-3AD203B41FA5}">
                      <a16:colId xmlns:a16="http://schemas.microsoft.com/office/drawing/2014/main" xmlns="" val="554783319"/>
                    </a:ext>
                  </a:extLst>
                </a:gridCol>
              </a:tblGrid>
              <a:tr h="746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ru-RU" sz="4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122748"/>
                  </a:ext>
                </a:extLst>
              </a:tr>
              <a:tr h="712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сотрудники органов власти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2586463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0F24D84-1182-47AF-A35D-10887BE6AF73}"/>
              </a:ext>
            </a:extLst>
          </p:cNvPr>
          <p:cNvSpPr/>
          <p:nvPr/>
        </p:nvSpPr>
        <p:spPr>
          <a:xfrm>
            <a:off x="216634" y="231568"/>
            <a:ext cx="684770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ea typeface="+mj-ea"/>
                <a:cs typeface="+mj-cs"/>
              </a:rPr>
              <a:t>Результаты экспресс-исследования АЦ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184DDFC-2773-4665-A301-59124E7E5771}"/>
              </a:ext>
            </a:extLst>
          </p:cNvPr>
          <p:cNvSpPr txBox="1"/>
          <p:nvPr/>
        </p:nvSpPr>
        <p:spPr>
          <a:xfrm>
            <a:off x="216634" y="648657"/>
            <a:ext cx="1176293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chemeClr val="accent3"/>
                </a:solidFill>
                <a:ea typeface="+mj-ea"/>
                <a:cs typeface="+mj-cs"/>
              </a:rPr>
              <a:t>СЗФО, 2024 </a:t>
            </a:r>
          </a:p>
        </p:txBody>
      </p:sp>
    </p:spTree>
    <p:extLst>
      <p:ext uri="{BB962C8B-B14F-4D97-AF65-F5344CB8AC3E}">
        <p14:creationId xmlns:p14="http://schemas.microsoft.com/office/powerpoint/2010/main" val="4183327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E02779-02A1-4927-BAE4-96E7E9C0694F}"/>
              </a:ext>
            </a:extLst>
          </p:cNvPr>
          <p:cNvSpPr txBox="1"/>
          <p:nvPr/>
        </p:nvSpPr>
        <p:spPr>
          <a:xfrm>
            <a:off x="347133" y="1305404"/>
            <a:ext cx="780542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1"/>
                </a:solidFill>
                <a:ea typeface="+mj-ea"/>
                <a:cs typeface="Golos Text" panose="020B0503020202020204" pitchFamily="34" charset="-52"/>
              </a:rPr>
              <a:t>Актуальные проблемы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B5FC98-B2AF-465E-852C-5740477495B1}"/>
              </a:ext>
            </a:extLst>
          </p:cNvPr>
          <p:cNvSpPr/>
          <p:nvPr/>
        </p:nvSpPr>
        <p:spPr>
          <a:xfrm>
            <a:off x="347133" y="1828145"/>
            <a:ext cx="11557000" cy="1804050"/>
          </a:xfrm>
          <a:prstGeom prst="rect">
            <a:avLst/>
          </a:prstGeom>
          <a:solidFill>
            <a:srgbClr val="63CDC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1F12C2-30B1-42BB-9D3D-D1AF927F8A11}"/>
              </a:ext>
            </a:extLst>
          </p:cNvPr>
          <p:cNvSpPr/>
          <p:nvPr/>
        </p:nvSpPr>
        <p:spPr>
          <a:xfrm>
            <a:off x="347133" y="3897862"/>
            <a:ext cx="11557000" cy="1927210"/>
          </a:xfrm>
          <a:prstGeom prst="rect">
            <a:avLst/>
          </a:prstGeom>
          <a:solidFill>
            <a:srgbClr val="2B858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43207E-A428-47FA-83FF-FA06330DC981}"/>
              </a:ext>
            </a:extLst>
          </p:cNvPr>
          <p:cNvSpPr txBox="1"/>
          <p:nvPr/>
        </p:nvSpPr>
        <p:spPr>
          <a:xfrm>
            <a:off x="347133" y="2940311"/>
            <a:ext cx="2015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">
              <a:defRPr b="1"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>
                <a:latin typeface="+mn-lt"/>
              </a:rPr>
              <a:t>Население СЗФО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6FB675-3AD0-4062-911B-A0A21280320D}"/>
              </a:ext>
            </a:extLst>
          </p:cNvPr>
          <p:cNvSpPr txBox="1"/>
          <p:nvPr/>
        </p:nvSpPr>
        <p:spPr>
          <a:xfrm>
            <a:off x="347133" y="4944352"/>
            <a:ext cx="17864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b="1" dirty="0">
                <a:cs typeface="Golos Text" panose="020B0503020202020204" pitchFamily="34" charset="-52"/>
              </a:rPr>
              <a:t>С</a:t>
            </a:r>
            <a:r>
              <a:rPr lang="ru-RU" sz="1800" b="1" u="none" strike="noStrike" dirty="0">
                <a:effectLst/>
                <a:cs typeface="Golos Text" panose="020B0503020202020204" pitchFamily="34" charset="-52"/>
              </a:rPr>
              <a:t>отрудники органов власти</a:t>
            </a:r>
            <a:endParaRPr lang="ru-RU" sz="1800" b="1" i="0" u="none" strike="noStrike" dirty="0">
              <a:effectLst/>
              <a:cs typeface="Golos Text" panose="020B0503020202020204" pitchFamily="34" charset="-52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74DFDF4-7F61-4CBD-9756-7FCAFE454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45165"/>
              </p:ext>
            </p:extLst>
          </p:nvPr>
        </p:nvGraphicFramePr>
        <p:xfrm>
          <a:off x="2133600" y="4063633"/>
          <a:ext cx="9313332" cy="1761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963">
                  <a:extLst>
                    <a:ext uri="{9D8B030D-6E8A-4147-A177-3AD203B41FA5}">
                      <a16:colId xmlns:a16="http://schemas.microsoft.com/office/drawing/2014/main" xmlns="" val="2713443525"/>
                    </a:ext>
                  </a:extLst>
                </a:gridCol>
                <a:gridCol w="2393703">
                  <a:extLst>
                    <a:ext uri="{9D8B030D-6E8A-4147-A177-3AD203B41FA5}">
                      <a16:colId xmlns:a16="http://schemas.microsoft.com/office/drawing/2014/main" xmlns="" val="10638322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xmlns="" val="756460798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xmlns="" val="1352991903"/>
                    </a:ext>
                  </a:extLst>
                </a:gridCol>
              </a:tblGrid>
              <a:tr h="692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Ранее 2020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период с 2020 до начала 2022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период с марта 2022 года до конца 2023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текущем 2024 году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7118809"/>
                  </a:ext>
                </a:extLst>
              </a:tr>
              <a:tr h="10692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9977062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EF93A5E4-C239-4C95-B890-0EC1BE85E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40370"/>
              </p:ext>
            </p:extLst>
          </p:nvPr>
        </p:nvGraphicFramePr>
        <p:xfrm>
          <a:off x="2133600" y="1870755"/>
          <a:ext cx="9313332" cy="1761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333">
                  <a:extLst>
                    <a:ext uri="{9D8B030D-6E8A-4147-A177-3AD203B41FA5}">
                      <a16:colId xmlns:a16="http://schemas.microsoft.com/office/drawing/2014/main" xmlns="" val="2713443525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xmlns="" val="10638322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xmlns="" val="756460798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xmlns="" val="1352991903"/>
                    </a:ext>
                  </a:extLst>
                </a:gridCol>
              </a:tblGrid>
              <a:tr h="692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Ранее 2020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период с 2020 до начала 2022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период с марта 2022 года до конца 2023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В текущем 2024 году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Golos Text" panose="020B0503020202020204" pitchFamily="34" charset="-5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7118809"/>
                  </a:ext>
                </a:extLst>
              </a:tr>
              <a:tr h="106928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3810" marR="3810" marT="381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997706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0F24D84-1182-47AF-A35D-10887BE6AF73}"/>
              </a:ext>
            </a:extLst>
          </p:cNvPr>
          <p:cNvSpPr/>
          <p:nvPr/>
        </p:nvSpPr>
        <p:spPr>
          <a:xfrm>
            <a:off x="216634" y="231568"/>
            <a:ext cx="684770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ea typeface="+mj-ea"/>
                <a:cs typeface="+mj-cs"/>
              </a:rPr>
              <a:t>Результаты экспресс-исследования АЦ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84DDFC-2773-4665-A301-59124E7E5771}"/>
              </a:ext>
            </a:extLst>
          </p:cNvPr>
          <p:cNvSpPr txBox="1"/>
          <p:nvPr/>
        </p:nvSpPr>
        <p:spPr>
          <a:xfrm>
            <a:off x="216634" y="648657"/>
            <a:ext cx="1176293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chemeClr val="accent3"/>
                </a:solidFill>
                <a:ea typeface="+mj-ea"/>
                <a:cs typeface="+mj-cs"/>
              </a:rPr>
              <a:t>СЗФО, 2024 </a:t>
            </a:r>
          </a:p>
        </p:txBody>
      </p:sp>
    </p:spTree>
    <p:extLst>
      <p:ext uri="{BB962C8B-B14F-4D97-AF65-F5344CB8AC3E}">
        <p14:creationId xmlns:p14="http://schemas.microsoft.com/office/powerpoint/2010/main" val="337856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BF936F3F-99CC-4C39-B9DD-B78BDEE0E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18949"/>
              </p:ext>
            </p:extLst>
          </p:nvPr>
        </p:nvGraphicFramePr>
        <p:xfrm>
          <a:off x="1576836" y="1061522"/>
          <a:ext cx="10402728" cy="5225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3717">
                  <a:extLst>
                    <a:ext uri="{9D8B030D-6E8A-4147-A177-3AD203B41FA5}">
                      <a16:colId xmlns:a16="http://schemas.microsoft.com/office/drawing/2014/main" xmlns="" val="1212435721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xmlns="" val="2377992811"/>
                    </a:ext>
                  </a:extLst>
                </a:gridCol>
                <a:gridCol w="2053139">
                  <a:extLst>
                    <a:ext uri="{9D8B030D-6E8A-4147-A177-3AD203B41FA5}">
                      <a16:colId xmlns:a16="http://schemas.microsoft.com/office/drawing/2014/main" xmlns="" val="484298074"/>
                    </a:ext>
                  </a:extLst>
                </a:gridCol>
              </a:tblGrid>
              <a:tr h="302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Golos Text" panose="020B0503020202020204" pitchFamily="34" charset="-52"/>
                        </a:rPr>
                        <a:t>Сферы жизни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население СЗФО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Golos Text" panose="020B0503020202020204" pitchFamily="34" charset="-52"/>
                        </a:rPr>
                        <a:t>сотрудники РОИВ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39415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и общественное питание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141849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252130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Связь, СМИ и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113482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025393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организация досуга и развлечений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A78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387047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обороны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013738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86777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и финансы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737297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1413297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140760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Образование, наука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647746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Обрабатывающая промышленность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53769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Добывающая промышленность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513488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ТЭК (топливно-энергетический комплекс)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0741293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ЧС и ГО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3353460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труда и занятости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368711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услуги и обеспечение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46821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Дорожно-транспортная инфраструктура, транспортировка и логистика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084369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Здравоохранение, фармацевтика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9740559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экологии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8837509"/>
                  </a:ext>
                </a:extLst>
              </a:tr>
              <a:tr h="23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ЖКХ, водоснабжение водоотведение, отходы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979021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666302-1038-4E21-B484-C9BB23A4F012}"/>
              </a:ext>
            </a:extLst>
          </p:cNvPr>
          <p:cNvSpPr/>
          <p:nvPr/>
        </p:nvSpPr>
        <p:spPr>
          <a:xfrm>
            <a:off x="3788445" y="571404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400" b="1" dirty="0">
                <a:solidFill>
                  <a:schemeClr val="accent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Удовлетворенность сферами жизни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F24D84-1182-47AF-A35D-10887BE6AF73}"/>
              </a:ext>
            </a:extLst>
          </p:cNvPr>
          <p:cNvSpPr/>
          <p:nvPr/>
        </p:nvSpPr>
        <p:spPr>
          <a:xfrm>
            <a:off x="216634" y="231568"/>
            <a:ext cx="6847708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ea typeface="+mj-ea"/>
                <a:cs typeface="+mj-cs"/>
              </a:rPr>
              <a:t>Результаты экспресс-исследования АЦ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4DDFC-2773-4665-A301-59124E7E5771}"/>
              </a:ext>
            </a:extLst>
          </p:cNvPr>
          <p:cNvSpPr txBox="1"/>
          <p:nvPr/>
        </p:nvSpPr>
        <p:spPr>
          <a:xfrm>
            <a:off x="216634" y="674764"/>
            <a:ext cx="11762930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chemeClr val="accent3"/>
                </a:solidFill>
                <a:ea typeface="+mj-ea"/>
                <a:cs typeface="+mj-cs"/>
              </a:rPr>
              <a:t>СЗФО, 2024 </a:t>
            </a:r>
          </a:p>
        </p:txBody>
      </p:sp>
    </p:spTree>
    <p:extLst>
      <p:ext uri="{BB962C8B-B14F-4D97-AF65-F5344CB8AC3E}">
        <p14:creationId xmlns:p14="http://schemas.microsoft.com/office/powerpoint/2010/main" val="1309954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8984960" cy="760704"/>
          </a:xfrm>
        </p:spPr>
        <p:txBody>
          <a:bodyPr>
            <a:normAutofit/>
          </a:bodyPr>
          <a:lstStyle/>
          <a:p>
            <a:r>
              <a:rPr lang="ru-RU" dirty="0"/>
              <a:t>Пример использования результатов оценки сфер</a:t>
            </a:r>
            <a:br>
              <a:rPr lang="ru-RU" dirty="0"/>
            </a:br>
            <a:r>
              <a:rPr lang="ru-RU" sz="2300" dirty="0">
                <a:solidFill>
                  <a:schemeClr val="accent3"/>
                </a:solidFill>
              </a:rPr>
              <a:t>Удовлетворенность сферами, пример рейтинга и метрик</a:t>
            </a:r>
            <a:endParaRPr lang="ru-RU" sz="23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8DD2CD6-FF4B-4B6C-9633-146D80B7E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555016"/>
              </p:ext>
            </p:extLst>
          </p:nvPr>
        </p:nvGraphicFramePr>
        <p:xfrm>
          <a:off x="1050234" y="1274902"/>
          <a:ext cx="1423587" cy="13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A87EDDD-3F46-467D-9020-974B6E435461}"/>
              </a:ext>
            </a:extLst>
          </p:cNvPr>
          <p:cNvSpPr/>
          <p:nvPr/>
        </p:nvSpPr>
        <p:spPr>
          <a:xfrm>
            <a:off x="1874297" y="1642657"/>
            <a:ext cx="18934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" b="1" i="0" u="none" strike="noStrike" kern="1200" spc="0" baseline="0">
                <a:solidFill>
                  <a:srgbClr val="44546A">
                    <a:lumMod val="75000"/>
                  </a:srgbClr>
                </a:solidFill>
                <a:latin typeface="heltetica "/>
                <a:ea typeface="+mn-ea"/>
                <a:cs typeface="+mn-cs"/>
              </a:defRPr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4F8F"/>
                </a:solidFill>
                <a:effectLst/>
                <a:uLnTx/>
                <a:uFillTx/>
                <a:ea typeface="Roboto Condensed" panose="020B0604020202020204" charset="0"/>
                <a:cs typeface="Golos Text" panose="020B0503020202020204" pitchFamily="34" charset="-52"/>
              </a:rPr>
              <a:t>67%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F8F"/>
              </a:solidFill>
              <a:effectLst/>
              <a:uLnTx/>
              <a:uFillTx/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9499B4-D12A-4E80-BB9C-0B74A721B436}"/>
              </a:ext>
            </a:extLst>
          </p:cNvPr>
          <p:cNvSpPr/>
          <p:nvPr/>
        </p:nvSpPr>
        <p:spPr>
          <a:xfrm>
            <a:off x="2298191" y="2122416"/>
            <a:ext cx="223143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90000"/>
              </a:lnSpc>
              <a:defRPr/>
            </a:pPr>
            <a:r>
              <a:rPr lang="ru-RU" sz="1100" dirty="0">
                <a:solidFill>
                  <a:prstClr val="black"/>
                </a:solidFill>
                <a:ea typeface="Roboto Condensed" panose="020B0604020202020204" charset="0"/>
                <a:cs typeface="Golos Text" panose="020B0503020202020204" pitchFamily="34" charset="-52"/>
              </a:rPr>
              <a:t>удовлетворены предоставляемыми услугами</a:t>
            </a:r>
            <a:endParaRPr lang="en-US" sz="1100" dirty="0">
              <a:solidFill>
                <a:srgbClr val="000000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5297E06A-FA08-4324-B191-CD2C76233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852856"/>
              </p:ext>
            </p:extLst>
          </p:nvPr>
        </p:nvGraphicFramePr>
        <p:xfrm>
          <a:off x="4949347" y="1103465"/>
          <a:ext cx="6806619" cy="565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199BC13-188B-418B-9119-7FE4521019DE}"/>
              </a:ext>
            </a:extLst>
          </p:cNvPr>
          <p:cNvSpPr/>
          <p:nvPr/>
        </p:nvSpPr>
        <p:spPr>
          <a:xfrm>
            <a:off x="5433484" y="1274902"/>
            <a:ext cx="4894479" cy="16596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F131598-8862-477A-9529-E2E2648D9FE0}"/>
              </a:ext>
            </a:extLst>
          </p:cNvPr>
          <p:cNvSpPr/>
          <p:nvPr/>
        </p:nvSpPr>
        <p:spPr>
          <a:xfrm rot="16200000">
            <a:off x="2530256" y="3611393"/>
            <a:ext cx="4997649" cy="32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4F8F"/>
                </a:solidFill>
                <a:effectLst/>
                <a:uLnTx/>
                <a:uFillTx/>
                <a:ea typeface="Golos Text VF Medium" pitchFamily="2" charset="0"/>
                <a:cs typeface="Golos Text" panose="020B0503020202020204" pitchFamily="34" charset="-52"/>
              </a:rPr>
              <a:t>Рейтинг состояния сфер жизни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32A41B5-CAE7-4180-925C-2FC50F1CD522}"/>
              </a:ext>
            </a:extLst>
          </p:cNvPr>
          <p:cNvCxnSpPr/>
          <p:nvPr/>
        </p:nvCxnSpPr>
        <p:spPr>
          <a:xfrm>
            <a:off x="5191416" y="2107842"/>
            <a:ext cx="0" cy="3384000"/>
          </a:xfrm>
          <a:prstGeom prst="line">
            <a:avLst/>
          </a:prstGeom>
          <a:ln w="19050">
            <a:solidFill>
              <a:srgbClr val="004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3105CBD4-D506-4454-92EE-6B19470DB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069470"/>
              </p:ext>
            </p:extLst>
          </p:nvPr>
        </p:nvGraphicFramePr>
        <p:xfrm>
          <a:off x="1050234" y="2991000"/>
          <a:ext cx="1423587" cy="13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06BBA333-8BEC-4311-9C22-D0BCBAEDD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844779"/>
              </p:ext>
            </p:extLst>
          </p:nvPr>
        </p:nvGraphicFramePr>
        <p:xfrm>
          <a:off x="1050234" y="4666230"/>
          <a:ext cx="1423587" cy="138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EF8E341-2922-4040-A107-5B5E30E220E1}"/>
              </a:ext>
            </a:extLst>
          </p:cNvPr>
          <p:cNvSpPr/>
          <p:nvPr/>
        </p:nvSpPr>
        <p:spPr>
          <a:xfrm>
            <a:off x="1874297" y="3158812"/>
            <a:ext cx="18934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" b="1" i="0" u="none" strike="noStrike" kern="1200" spc="0" baseline="0">
                <a:solidFill>
                  <a:srgbClr val="44546A">
                    <a:lumMod val="75000"/>
                  </a:srgbClr>
                </a:solidFill>
                <a:latin typeface="heltetica "/>
                <a:ea typeface="+mn-ea"/>
                <a:cs typeface="+mn-cs"/>
              </a:defRPr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4F8F"/>
                </a:solidFill>
                <a:effectLst/>
                <a:uLnTx/>
                <a:uFillTx/>
                <a:ea typeface="Roboto Condensed" panose="020B0604020202020204" charset="0"/>
                <a:cs typeface="Golos Text" panose="020B0503020202020204" pitchFamily="34" charset="-52"/>
              </a:rPr>
              <a:t>79%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F8F"/>
              </a:solidFill>
              <a:effectLst/>
              <a:uLnTx/>
              <a:uFillTx/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768334C-5683-4A3E-A8D6-7E6C3FF2B950}"/>
              </a:ext>
            </a:extLst>
          </p:cNvPr>
          <p:cNvSpPr/>
          <p:nvPr/>
        </p:nvSpPr>
        <p:spPr>
          <a:xfrm>
            <a:off x="2298191" y="3683241"/>
            <a:ext cx="2385569" cy="55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90000"/>
              </a:lnSpc>
              <a:defRPr/>
            </a:pPr>
            <a:r>
              <a:rPr lang="ru-RU" sz="1100" dirty="0">
                <a:solidFill>
                  <a:prstClr val="black"/>
                </a:solidFill>
                <a:ea typeface="Roboto Condensed" panose="020B0604020202020204" charset="0"/>
                <a:cs typeface="Golos Text" panose="020B0503020202020204" pitchFamily="34" charset="-52"/>
              </a:rPr>
              <a:t>необходимость в создании единого канала коммуникации </a:t>
            </a:r>
            <a:br>
              <a:rPr lang="ru-RU" sz="1100" dirty="0">
                <a:solidFill>
                  <a:prstClr val="black"/>
                </a:solidFill>
                <a:ea typeface="Roboto Condensed" panose="020B0604020202020204" charset="0"/>
                <a:cs typeface="Golos Text" panose="020B0503020202020204" pitchFamily="34" charset="-52"/>
              </a:rPr>
            </a:br>
            <a:r>
              <a:rPr lang="ru-RU" sz="1100" dirty="0">
                <a:solidFill>
                  <a:prstClr val="black"/>
                </a:solidFill>
                <a:ea typeface="Roboto Condensed" panose="020B0604020202020204" charset="0"/>
                <a:cs typeface="Golos Text" panose="020B0503020202020204" pitchFamily="34" charset="-52"/>
              </a:rPr>
              <a:t>с органами власти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B7DC1C3-A41B-4FDD-A6AC-DD9A7240C7D6}"/>
              </a:ext>
            </a:extLst>
          </p:cNvPr>
          <p:cNvSpPr/>
          <p:nvPr/>
        </p:nvSpPr>
        <p:spPr>
          <a:xfrm>
            <a:off x="1874297" y="4997246"/>
            <a:ext cx="18934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" b="1" i="0" u="none" strike="noStrike" kern="1200" spc="0" baseline="0">
                <a:solidFill>
                  <a:srgbClr val="44546A">
                    <a:lumMod val="75000"/>
                  </a:srgbClr>
                </a:solidFill>
                <a:latin typeface="heltetica "/>
                <a:ea typeface="+mn-ea"/>
                <a:cs typeface="+mn-cs"/>
              </a:defRPr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4F8F"/>
                </a:solidFill>
                <a:effectLst/>
                <a:uLnTx/>
                <a:uFillTx/>
                <a:ea typeface="Roboto Condensed" panose="020B0604020202020204" charset="0"/>
                <a:cs typeface="Golos Text" panose="020B0503020202020204" pitchFamily="34" charset="-52"/>
              </a:rPr>
              <a:t>60%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F8F"/>
              </a:solidFill>
              <a:effectLst/>
              <a:uLnTx/>
              <a:uFillTx/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DE12239-CD15-4455-BE5C-6CB830F2C871}"/>
              </a:ext>
            </a:extLst>
          </p:cNvPr>
          <p:cNvSpPr/>
          <p:nvPr/>
        </p:nvSpPr>
        <p:spPr>
          <a:xfrm>
            <a:off x="2298191" y="5515468"/>
            <a:ext cx="2385569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90000"/>
              </a:lnSpc>
              <a:defRPr/>
            </a:pPr>
            <a:r>
              <a:rPr lang="ru-RU" sz="1100" dirty="0">
                <a:solidFill>
                  <a:prstClr val="black"/>
                </a:solidFill>
                <a:ea typeface="Roboto Condensed" panose="020B0604020202020204" charset="0"/>
                <a:cs typeface="Golos Text" panose="020B0503020202020204" pitchFamily="34" charset="-52"/>
              </a:rPr>
              <a:t>нуждаются в телефонном контакте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xmlns="" id="{F70334BC-7D47-4CD6-999B-2D93D8DB5C65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2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AE6863-4DE2-4D10-BB85-6B432D88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8" y="1642147"/>
            <a:ext cx="4915586" cy="445832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2FC8510-A4EE-4F1C-9AE4-D6BA4747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012" y="5867691"/>
            <a:ext cx="1436624" cy="51878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7400924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Место обратной связи и мониторинга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цикле реинжиниринга процессов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5696579-65A8-4EA6-A947-B1C37AF82BCB}"/>
              </a:ext>
            </a:extLst>
          </p:cNvPr>
          <p:cNvSpPr/>
          <p:nvPr/>
        </p:nvSpPr>
        <p:spPr>
          <a:xfrm>
            <a:off x="5885936" y="1252118"/>
            <a:ext cx="1769445" cy="2807714"/>
          </a:xfrm>
          <a:prstGeom prst="roundRect">
            <a:avLst>
              <a:gd name="adj" fmla="val 3748"/>
            </a:avLst>
          </a:prstGeom>
          <a:solidFill>
            <a:schemeClr val="accent1">
              <a:alpha val="0"/>
            </a:schemeClr>
          </a:solidFill>
          <a:ln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/>
            <a:endParaRPr lang="ru-RU" dirty="0">
              <a:solidFill>
                <a:srgbClr val="10253F"/>
              </a:solidFill>
              <a:cs typeface="Golos Text" panose="020B0503020202020204" pitchFamily="34" charset="-52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CFCA15AA-D6B6-46DD-80B4-79492FCB3DC2}"/>
              </a:ext>
            </a:extLst>
          </p:cNvPr>
          <p:cNvSpPr/>
          <p:nvPr/>
        </p:nvSpPr>
        <p:spPr>
          <a:xfrm>
            <a:off x="528002" y="1871923"/>
            <a:ext cx="3282166" cy="1151638"/>
          </a:xfrm>
          <a:custGeom>
            <a:avLst/>
            <a:gdLst/>
            <a:ahLst/>
            <a:cxnLst/>
            <a:rect l="l" t="t" r="r" b="b"/>
            <a:pathLst>
              <a:path w="3619500" h="1270000">
                <a:moveTo>
                  <a:pt x="3355898" y="0"/>
                </a:moveTo>
                <a:lnTo>
                  <a:pt x="0" y="0"/>
                </a:lnTo>
                <a:lnTo>
                  <a:pt x="0" y="1270000"/>
                </a:lnTo>
                <a:lnTo>
                  <a:pt x="3358730" y="1268577"/>
                </a:lnTo>
                <a:lnTo>
                  <a:pt x="3619500" y="652119"/>
                </a:lnTo>
                <a:lnTo>
                  <a:pt x="3355898" y="0"/>
                </a:lnTo>
                <a:close/>
              </a:path>
            </a:pathLst>
          </a:custGeom>
          <a:solidFill>
            <a:srgbClr val="00AEA9"/>
          </a:solidFill>
        </p:spPr>
        <p:txBody>
          <a:bodyPr wrap="square" lIns="0" tIns="0" rIns="0" bIns="0" rtlCol="0"/>
          <a:lstStyle/>
          <a:p>
            <a:pPr defTabSz="914355"/>
            <a:endParaRPr sz="3265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25FA4D90-2C71-42F5-A4BE-2B514ABB50BB}"/>
              </a:ext>
            </a:extLst>
          </p:cNvPr>
          <p:cNvSpPr/>
          <p:nvPr/>
        </p:nvSpPr>
        <p:spPr>
          <a:xfrm>
            <a:off x="528002" y="1871924"/>
            <a:ext cx="3282166" cy="1151637"/>
          </a:xfrm>
          <a:custGeom>
            <a:avLst/>
            <a:gdLst/>
            <a:ahLst/>
            <a:cxnLst/>
            <a:rect l="l" t="t" r="r" b="b"/>
            <a:pathLst>
              <a:path w="3619500" h="1270000">
                <a:moveTo>
                  <a:pt x="0" y="0"/>
                </a:moveTo>
                <a:lnTo>
                  <a:pt x="3355898" y="0"/>
                </a:lnTo>
                <a:lnTo>
                  <a:pt x="3619500" y="652119"/>
                </a:lnTo>
                <a:lnTo>
                  <a:pt x="3358730" y="1268577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pPr defTabSz="914355"/>
            <a:endParaRPr sz="3265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8600360C-0FFD-4C4D-9AD2-A6BF398B3431}"/>
              </a:ext>
            </a:extLst>
          </p:cNvPr>
          <p:cNvSpPr/>
          <p:nvPr/>
        </p:nvSpPr>
        <p:spPr>
          <a:xfrm>
            <a:off x="447387" y="1871924"/>
            <a:ext cx="1750489" cy="1151637"/>
          </a:xfrm>
          <a:custGeom>
            <a:avLst/>
            <a:gdLst/>
            <a:ahLst/>
            <a:cxnLst/>
            <a:rect l="l" t="t" r="r" b="b"/>
            <a:pathLst>
              <a:path w="1930400" h="1270000">
                <a:moveTo>
                  <a:pt x="1697278" y="0"/>
                </a:moveTo>
                <a:lnTo>
                  <a:pt x="0" y="0"/>
                </a:lnTo>
                <a:lnTo>
                  <a:pt x="0" y="1270000"/>
                </a:lnTo>
                <a:lnTo>
                  <a:pt x="1697278" y="1270000"/>
                </a:lnTo>
                <a:lnTo>
                  <a:pt x="1930400" y="635000"/>
                </a:lnTo>
                <a:lnTo>
                  <a:pt x="1697278" y="0"/>
                </a:lnTo>
                <a:close/>
              </a:path>
            </a:pathLst>
          </a:custGeom>
          <a:solidFill>
            <a:srgbClr val="004F8F"/>
          </a:solidFill>
          <a:ln>
            <a:noFill/>
          </a:ln>
        </p:spPr>
        <p:txBody>
          <a:bodyPr wrap="square" lIns="0" tIns="0" rIns="0" bIns="0" rtlCol="0"/>
          <a:lstStyle/>
          <a:p>
            <a:pPr defTabSz="914355"/>
            <a:endParaRPr sz="3265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F5EECDF9-A64E-4DAF-A9CB-6EF5329C01F3}"/>
              </a:ext>
            </a:extLst>
          </p:cNvPr>
          <p:cNvSpPr/>
          <p:nvPr/>
        </p:nvSpPr>
        <p:spPr>
          <a:xfrm>
            <a:off x="447387" y="1871924"/>
            <a:ext cx="1750489" cy="1151637"/>
          </a:xfrm>
          <a:custGeom>
            <a:avLst/>
            <a:gdLst/>
            <a:ahLst/>
            <a:cxnLst/>
            <a:rect l="l" t="t" r="r" b="b"/>
            <a:pathLst>
              <a:path w="1930400" h="1270000">
                <a:moveTo>
                  <a:pt x="0" y="0"/>
                </a:moveTo>
                <a:lnTo>
                  <a:pt x="1697278" y="0"/>
                </a:lnTo>
                <a:lnTo>
                  <a:pt x="1930400" y="635000"/>
                </a:lnTo>
                <a:lnTo>
                  <a:pt x="1697278" y="1270000"/>
                </a:lnTo>
                <a:lnTo>
                  <a:pt x="0" y="1270000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pPr defTabSz="914355"/>
            <a:endParaRPr sz="3265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xmlns="" id="{51334798-C8AA-412A-904B-4FA054441AEA}"/>
              </a:ext>
            </a:extLst>
          </p:cNvPr>
          <p:cNvSpPr txBox="1"/>
          <p:nvPr/>
        </p:nvSpPr>
        <p:spPr>
          <a:xfrm>
            <a:off x="568574" y="2265661"/>
            <a:ext cx="1395598" cy="364162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marR="229752" defTabSz="914355">
              <a:lnSpc>
                <a:spcPct val="125000"/>
              </a:lnSpc>
              <a:spcBef>
                <a:spcPts val="91"/>
              </a:spcBef>
            </a:pPr>
            <a:r>
              <a:rPr lang="ru-RU" sz="907" b="1" spc="32" dirty="0">
                <a:solidFill>
                  <a:srgbClr val="FFFFFF"/>
                </a:solidFill>
                <a:cs typeface="Golos Text" panose="020B0503020202020204" pitchFamily="34" charset="-52"/>
              </a:rPr>
              <a:t>Об</a:t>
            </a:r>
            <a:r>
              <a:rPr lang="ru-RU" sz="907" b="1" spc="14" dirty="0">
                <a:solidFill>
                  <a:srgbClr val="FFFFFF"/>
                </a:solidFill>
                <a:cs typeface="Golos Text" panose="020B0503020202020204" pitchFamily="34" charset="-52"/>
              </a:rPr>
              <a:t>р</a:t>
            </a:r>
            <a:r>
              <a:rPr lang="ru-RU" sz="907" b="1" spc="23" dirty="0">
                <a:solidFill>
                  <a:srgbClr val="FFFFFF"/>
                </a:solidFill>
                <a:cs typeface="Golos Text" panose="020B0503020202020204" pitchFamily="34" charset="-52"/>
              </a:rPr>
              <a:t>а</a:t>
            </a:r>
            <a:r>
              <a:rPr lang="ru-RU" sz="907" b="1" spc="41" dirty="0">
                <a:solidFill>
                  <a:srgbClr val="FFFFFF"/>
                </a:solidFill>
                <a:cs typeface="Golos Text" panose="020B0503020202020204" pitchFamily="34" charset="-52"/>
              </a:rPr>
              <a:t>т</a:t>
            </a:r>
            <a:r>
              <a:rPr lang="ru-RU" sz="907" b="1" spc="18" dirty="0">
                <a:solidFill>
                  <a:srgbClr val="FFFFFF"/>
                </a:solidFill>
                <a:cs typeface="Golos Text" panose="020B0503020202020204" pitchFamily="34" charset="-52"/>
              </a:rPr>
              <a:t>ная </a:t>
            </a:r>
            <a:r>
              <a:rPr lang="ru-RU" sz="907" b="1" spc="27" dirty="0">
                <a:solidFill>
                  <a:srgbClr val="FFFFFF"/>
                </a:solidFill>
                <a:cs typeface="Golos Text" panose="020B0503020202020204" pitchFamily="34" charset="-52"/>
              </a:rPr>
              <a:t>связь</a:t>
            </a:r>
            <a:endParaRPr lang="ru-RU" sz="907" b="1" dirty="0">
              <a:solidFill>
                <a:prstClr val="black"/>
              </a:solidFill>
              <a:cs typeface="Golos Text" panose="020B0503020202020204" pitchFamily="34" charset="-52"/>
            </a:endParaRPr>
          </a:p>
          <a:p>
            <a:pPr marL="11517" defTabSz="914355">
              <a:spcBef>
                <a:spcPts val="272"/>
              </a:spcBef>
            </a:pPr>
            <a:r>
              <a:rPr lang="ru-RU" sz="907" b="1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lang="ru-RU" sz="907" b="1" spc="-27" dirty="0">
                <a:solidFill>
                  <a:srgbClr val="FFFFFF"/>
                </a:solidFill>
                <a:cs typeface="Golos Text" panose="020B0503020202020204" pitchFamily="34" charset="-52"/>
              </a:rPr>
              <a:t> </a:t>
            </a:r>
            <a:r>
              <a:rPr lang="ru-RU" sz="907" b="1" spc="14" dirty="0">
                <a:solidFill>
                  <a:srgbClr val="FFFFFF"/>
                </a:solidFill>
                <a:cs typeface="Golos Text" panose="020B0503020202020204" pitchFamily="34" charset="-52"/>
              </a:rPr>
              <a:t>мо</a:t>
            </a:r>
            <a:r>
              <a:rPr lang="ru-RU" sz="907" b="1" spc="9" dirty="0">
                <a:solidFill>
                  <a:srgbClr val="FFFFFF"/>
                </a:solidFill>
                <a:cs typeface="Golos Text" panose="020B0503020202020204" pitchFamily="34" charset="-52"/>
              </a:rPr>
              <a:t>н</a:t>
            </a:r>
            <a:r>
              <a:rPr lang="ru-RU" sz="907" b="1" spc="14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lang="ru-RU" sz="907" b="1" spc="37" dirty="0">
                <a:solidFill>
                  <a:srgbClr val="FFFFFF"/>
                </a:solidFill>
                <a:cs typeface="Golos Text" panose="020B0503020202020204" pitchFamily="34" charset="-52"/>
              </a:rPr>
              <a:t>т</a:t>
            </a:r>
            <a:r>
              <a:rPr lang="ru-RU" sz="907" b="1" spc="14" dirty="0">
                <a:solidFill>
                  <a:srgbClr val="FFFFFF"/>
                </a:solidFill>
                <a:cs typeface="Golos Text" panose="020B0503020202020204" pitchFamily="34" charset="-52"/>
              </a:rPr>
              <a:t>о</a:t>
            </a:r>
            <a:r>
              <a:rPr lang="ru-RU" sz="907" b="1" spc="18" dirty="0">
                <a:solidFill>
                  <a:srgbClr val="FFFFFF"/>
                </a:solidFill>
                <a:cs typeface="Golos Text" panose="020B0503020202020204" pitchFamily="34" charset="-52"/>
              </a:rPr>
              <a:t>р</a:t>
            </a:r>
            <a:r>
              <a:rPr lang="ru-RU" sz="907" b="1" spc="9" dirty="0">
                <a:solidFill>
                  <a:srgbClr val="FFFFFF"/>
                </a:solidFill>
                <a:cs typeface="Golos Text" panose="020B0503020202020204" pitchFamily="34" charset="-52"/>
              </a:rPr>
              <a:t>инг</a:t>
            </a:r>
            <a:endParaRPr lang="ru-RU" sz="907" b="1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6D717FE1-BBB4-45C1-A005-E03F506A4048}"/>
              </a:ext>
            </a:extLst>
          </p:cNvPr>
          <p:cNvSpPr txBox="1"/>
          <p:nvPr/>
        </p:nvSpPr>
        <p:spPr>
          <a:xfrm>
            <a:off x="2288349" y="2245153"/>
            <a:ext cx="1274287" cy="364167"/>
          </a:xfrm>
          <a:prstGeom prst="rect">
            <a:avLst/>
          </a:prstGeom>
        </p:spPr>
        <p:txBody>
          <a:bodyPr vert="horz" wrap="square" lIns="0" tIns="46066" rIns="0" bIns="0" rtlCol="0">
            <a:spAutoFit/>
          </a:bodyPr>
          <a:lstStyle/>
          <a:p>
            <a:pPr marL="11517" defTabSz="914355">
              <a:spcBef>
                <a:spcPts val="363"/>
              </a:spcBef>
              <a:tabLst>
                <a:tab pos="902883" algn="l"/>
                <a:tab pos="1164880" algn="l"/>
              </a:tabLst>
            </a:pP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Постановка	</a:t>
            </a:r>
            <a:r>
              <a:rPr sz="907" u="heavy" spc="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Golos Text" panose="020B0503020202020204" pitchFamily="34" charset="-52"/>
              </a:rPr>
              <a:t>  </a:t>
            </a:r>
            <a:r>
              <a:rPr sz="907" u="heavy" spc="82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Golos Text" panose="020B0503020202020204" pitchFamily="34" charset="-52"/>
              </a:rPr>
              <a:t> </a:t>
            </a:r>
            <a:r>
              <a:rPr sz="907" dirty="0">
                <a:solidFill>
                  <a:srgbClr val="FFFFFF"/>
                </a:solidFill>
                <a:cs typeface="Golos Text" panose="020B0503020202020204" pitchFamily="34" charset="-52"/>
              </a:rPr>
              <a:t>	</a:t>
            </a:r>
            <a:r>
              <a:rPr sz="907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Golos Text" panose="020B0503020202020204" pitchFamily="34" charset="-52"/>
              </a:rPr>
              <a:t> </a:t>
            </a:r>
            <a:r>
              <a:rPr sz="907" u="heavy" spc="82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Golos Text" panose="020B0503020202020204" pitchFamily="34" charset="-52"/>
              </a:rPr>
              <a:t> </a:t>
            </a:r>
            <a:endParaRPr sz="907" dirty="0">
              <a:solidFill>
                <a:prstClr val="black"/>
              </a:solidFill>
              <a:cs typeface="Golos Text" panose="020B0503020202020204" pitchFamily="34" charset="-52"/>
            </a:endParaRPr>
          </a:p>
          <a:p>
            <a:pPr marL="11517" defTabSz="914355">
              <a:spcBef>
                <a:spcPts val="272"/>
              </a:spcBef>
            </a:pPr>
            <a:r>
              <a:rPr sz="907" spc="27" dirty="0">
                <a:solidFill>
                  <a:srgbClr val="FFFFFF"/>
                </a:solidFill>
                <a:cs typeface="Golos Text" panose="020B0503020202020204" pitchFamily="34" charset="-52"/>
              </a:rPr>
              <a:t>задачи</a:t>
            </a:r>
            <a:endParaRPr sz="907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CF66A933-FA9F-485E-B538-B6322C53CF7E}"/>
              </a:ext>
            </a:extLst>
          </p:cNvPr>
          <p:cNvSpPr txBox="1"/>
          <p:nvPr/>
        </p:nvSpPr>
        <p:spPr>
          <a:xfrm>
            <a:off x="3829930" y="2605155"/>
            <a:ext cx="1238010" cy="364167"/>
          </a:xfrm>
          <a:prstGeom prst="rect">
            <a:avLst/>
          </a:prstGeom>
        </p:spPr>
        <p:txBody>
          <a:bodyPr vert="horz" wrap="square" lIns="0" tIns="46066" rIns="0" bIns="0" rtlCol="0">
            <a:spAutoFit/>
          </a:bodyPr>
          <a:lstStyle/>
          <a:p>
            <a:pPr marL="1728" algn="ctr" defTabSz="914355">
              <a:spcBef>
                <a:spcPts val="363"/>
              </a:spcBef>
            </a:pP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Дизайн</a:t>
            </a:r>
            <a:endParaRPr sz="907" dirty="0">
              <a:solidFill>
                <a:prstClr val="black"/>
              </a:solidFill>
              <a:cs typeface="Golos Text" panose="020B0503020202020204" pitchFamily="34" charset="-52"/>
            </a:endParaRPr>
          </a:p>
          <a:p>
            <a:pPr algn="ctr" defTabSz="914355">
              <a:spcBef>
                <a:spcPts val="272"/>
              </a:spcBef>
            </a:pPr>
            <a:r>
              <a:rPr sz="907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-46" dirty="0">
                <a:solidFill>
                  <a:srgbClr val="FFFFFF"/>
                </a:solidFill>
                <a:cs typeface="Golos Text" panose="020B0503020202020204" pitchFamily="34" charset="-52"/>
              </a:rPr>
              <a:t> </a:t>
            </a:r>
            <a:r>
              <a:rPr sz="907" spc="14" dirty="0">
                <a:solidFill>
                  <a:srgbClr val="FFFFFF"/>
                </a:solidFill>
                <a:cs typeface="Golos Text" panose="020B0503020202020204" pitchFamily="34" charset="-52"/>
              </a:rPr>
              <a:t>прототипирование</a:t>
            </a:r>
            <a:endParaRPr sz="907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xmlns="" id="{AE63000D-A59F-415F-9CF9-074531527700}"/>
              </a:ext>
            </a:extLst>
          </p:cNvPr>
          <p:cNvSpPr txBox="1"/>
          <p:nvPr/>
        </p:nvSpPr>
        <p:spPr>
          <a:xfrm>
            <a:off x="4558801" y="4119098"/>
            <a:ext cx="716319" cy="151219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defTabSz="914355">
              <a:spcBef>
                <a:spcPts val="91"/>
              </a:spcBef>
            </a:pP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Разработка</a:t>
            </a:r>
            <a:endParaRPr sz="907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xmlns="" id="{449A37A3-FA66-44A3-8501-82636474371F}"/>
              </a:ext>
            </a:extLst>
          </p:cNvPr>
          <p:cNvSpPr txBox="1"/>
          <p:nvPr/>
        </p:nvSpPr>
        <p:spPr>
          <a:xfrm>
            <a:off x="3645093" y="5016799"/>
            <a:ext cx="949525" cy="364167"/>
          </a:xfrm>
          <a:prstGeom prst="rect">
            <a:avLst/>
          </a:prstGeom>
        </p:spPr>
        <p:txBody>
          <a:bodyPr vert="horz" wrap="square" lIns="0" tIns="46066" rIns="0" bIns="0" rtlCol="0">
            <a:spAutoFit/>
          </a:bodyPr>
          <a:lstStyle/>
          <a:p>
            <a:pPr algn="ctr" defTabSz="914355">
              <a:spcBef>
                <a:spcPts val="363"/>
              </a:spcBef>
            </a:pPr>
            <a:r>
              <a:rPr sz="907" spc="14" dirty="0">
                <a:solidFill>
                  <a:srgbClr val="FFFFFF"/>
                </a:solidFill>
                <a:cs typeface="Golos Text" panose="020B0503020202020204" pitchFamily="34" charset="-52"/>
              </a:rPr>
              <a:t>Оценка</a:t>
            </a:r>
            <a:endParaRPr sz="907">
              <a:solidFill>
                <a:prstClr val="black"/>
              </a:solidFill>
              <a:cs typeface="Golos Text" panose="020B0503020202020204" pitchFamily="34" charset="-52"/>
            </a:endParaRPr>
          </a:p>
          <a:p>
            <a:pPr algn="ctr" defTabSz="914355">
              <a:spcBef>
                <a:spcPts val="272"/>
              </a:spcBef>
            </a:pPr>
            <a:r>
              <a:rPr sz="907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-27" dirty="0">
                <a:solidFill>
                  <a:srgbClr val="FFFFFF"/>
                </a:solidFill>
                <a:cs typeface="Golos Text" panose="020B0503020202020204" pitchFamily="34" charset="-52"/>
              </a:rPr>
              <a:t> </a:t>
            </a:r>
            <a:r>
              <a:rPr sz="907" spc="41" dirty="0">
                <a:solidFill>
                  <a:srgbClr val="FFFFFF"/>
                </a:solidFill>
                <a:cs typeface="Golos Text" panose="020B0503020202020204" pitchFamily="34" charset="-52"/>
              </a:rPr>
              <a:t>т</a:t>
            </a:r>
            <a:r>
              <a:rPr sz="907" spc="27" dirty="0">
                <a:solidFill>
                  <a:srgbClr val="FFFFFF"/>
                </a:solidFill>
                <a:cs typeface="Golos Text" panose="020B0503020202020204" pitchFamily="34" charset="-52"/>
              </a:rPr>
              <a:t>е</a:t>
            </a:r>
            <a:r>
              <a:rPr sz="907" spc="50" dirty="0">
                <a:solidFill>
                  <a:srgbClr val="FFFFFF"/>
                </a:solidFill>
                <a:cs typeface="Golos Text" panose="020B0503020202020204" pitchFamily="34" charset="-52"/>
              </a:rPr>
              <a:t>с</a:t>
            </a:r>
            <a:r>
              <a:rPr sz="907" spc="41" dirty="0">
                <a:solidFill>
                  <a:srgbClr val="FFFFFF"/>
                </a:solidFill>
                <a:cs typeface="Golos Text" panose="020B0503020202020204" pitchFamily="34" charset="-52"/>
              </a:rPr>
              <a:t>т</a:t>
            </a: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р</a:t>
            </a:r>
            <a:r>
              <a:rPr sz="907" spc="14" dirty="0">
                <a:solidFill>
                  <a:srgbClr val="FFFFFF"/>
                </a:solidFill>
                <a:cs typeface="Golos Text" panose="020B0503020202020204" pitchFamily="34" charset="-52"/>
              </a:rPr>
              <a:t>о</a:t>
            </a:r>
            <a:r>
              <a:rPr sz="907" spc="32" dirty="0">
                <a:solidFill>
                  <a:srgbClr val="FFFFFF"/>
                </a:solidFill>
                <a:cs typeface="Golos Text" panose="020B0503020202020204" pitchFamily="34" charset="-52"/>
              </a:rPr>
              <a:t>в</a:t>
            </a:r>
            <a:r>
              <a:rPr sz="907" spc="27" dirty="0">
                <a:solidFill>
                  <a:srgbClr val="FFFFFF"/>
                </a:solidFill>
                <a:cs typeface="Golos Text" panose="020B0503020202020204" pitchFamily="34" charset="-52"/>
              </a:rPr>
              <a:t>а</a:t>
            </a: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н</a:t>
            </a: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е</a:t>
            </a:r>
            <a:endParaRPr sz="907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xmlns="" id="{DF6023E1-F6CB-4E0E-895C-0DFD2FC1716D}"/>
              </a:ext>
            </a:extLst>
          </p:cNvPr>
          <p:cNvSpPr txBox="1"/>
          <p:nvPr/>
        </p:nvSpPr>
        <p:spPr>
          <a:xfrm>
            <a:off x="2272456" y="4922825"/>
            <a:ext cx="947222" cy="151219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defTabSz="914355">
              <a:spcBef>
                <a:spcPts val="91"/>
              </a:spcBef>
            </a:pP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41" dirty="0">
                <a:solidFill>
                  <a:srgbClr val="FFFFFF"/>
                </a:solidFill>
                <a:cs typeface="Golos Text" panose="020B0503020202020204" pitchFamily="34" charset="-52"/>
              </a:rPr>
              <a:t>с</a:t>
            </a:r>
            <a:r>
              <a:rPr sz="907" spc="14" dirty="0">
                <a:solidFill>
                  <a:srgbClr val="FFFFFF"/>
                </a:solidFill>
                <a:cs typeface="Golos Text" panose="020B0503020202020204" pitchFamily="34" charset="-52"/>
              </a:rPr>
              <a:t>п</a:t>
            </a: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ол</a:t>
            </a:r>
            <a:r>
              <a:rPr sz="907" spc="37" dirty="0">
                <a:solidFill>
                  <a:srgbClr val="FFFFFF"/>
                </a:solidFill>
                <a:cs typeface="Golos Text" panose="020B0503020202020204" pitchFamily="34" charset="-52"/>
              </a:rPr>
              <a:t>ь</a:t>
            </a:r>
            <a:r>
              <a:rPr sz="907" spc="46" dirty="0">
                <a:solidFill>
                  <a:srgbClr val="FFFFFF"/>
                </a:solidFill>
                <a:cs typeface="Golos Text" panose="020B0503020202020204" pitchFamily="34" charset="-52"/>
              </a:rPr>
              <a:t>з</a:t>
            </a:r>
            <a:r>
              <a:rPr sz="907" spc="14" dirty="0">
                <a:solidFill>
                  <a:srgbClr val="FFFFFF"/>
                </a:solidFill>
                <a:cs typeface="Golos Text" panose="020B0503020202020204" pitchFamily="34" charset="-52"/>
              </a:rPr>
              <a:t>о</a:t>
            </a:r>
            <a:r>
              <a:rPr sz="907" spc="32" dirty="0">
                <a:solidFill>
                  <a:srgbClr val="FFFFFF"/>
                </a:solidFill>
                <a:cs typeface="Golos Text" panose="020B0503020202020204" pitchFamily="34" charset="-52"/>
              </a:rPr>
              <a:t>в</a:t>
            </a:r>
            <a:r>
              <a:rPr sz="907" spc="27" dirty="0">
                <a:solidFill>
                  <a:srgbClr val="FFFFFF"/>
                </a:solidFill>
                <a:cs typeface="Golos Text" panose="020B0503020202020204" pitchFamily="34" charset="-52"/>
              </a:rPr>
              <a:t>а</a:t>
            </a: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н</a:t>
            </a:r>
            <a:r>
              <a:rPr sz="907" spc="18" dirty="0">
                <a:solidFill>
                  <a:srgbClr val="FFFFFF"/>
                </a:solidFill>
                <a:cs typeface="Golos Text" panose="020B0503020202020204" pitchFamily="34" charset="-52"/>
              </a:rPr>
              <a:t>и</a:t>
            </a:r>
            <a:r>
              <a:rPr sz="907" spc="9" dirty="0">
                <a:solidFill>
                  <a:srgbClr val="FFFFFF"/>
                </a:solidFill>
                <a:cs typeface="Golos Text" panose="020B0503020202020204" pitchFamily="34" charset="-52"/>
              </a:rPr>
              <a:t>е</a:t>
            </a:r>
            <a:endParaRPr sz="907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xmlns="" id="{81E209E0-2406-44B7-AB89-3799A996AD5A}"/>
              </a:ext>
            </a:extLst>
          </p:cNvPr>
          <p:cNvSpPr txBox="1"/>
          <p:nvPr/>
        </p:nvSpPr>
        <p:spPr>
          <a:xfrm>
            <a:off x="1690570" y="3568651"/>
            <a:ext cx="1314071" cy="342554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>
            <a:defPPr>
              <a:defRPr lang="ru-RU"/>
            </a:defPPr>
            <a:lvl1pPr marL="11517" marR="229752" defTabSz="914355">
              <a:lnSpc>
                <a:spcPct val="125000"/>
              </a:lnSpc>
              <a:spcBef>
                <a:spcPts val="91"/>
              </a:spcBef>
              <a:defRPr sz="907" b="1" spc="32">
                <a:solidFill>
                  <a:srgbClr val="FFFFFF"/>
                </a:solidFill>
                <a:latin typeface="Golos Text" panose="020B0503020202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>
                <a:latin typeface="+mn-lt"/>
              </a:rPr>
              <a:t>Обратная связь  и мониторинг</a:t>
            </a:r>
          </a:p>
        </p:txBody>
      </p:sp>
      <p:sp>
        <p:nvSpPr>
          <p:cNvPr id="24" name="object 41">
            <a:extLst>
              <a:ext uri="{FF2B5EF4-FFF2-40B4-BE49-F238E27FC236}">
                <a16:creationId xmlns:a16="http://schemas.microsoft.com/office/drawing/2014/main" xmlns="" id="{4FECAEE1-166A-4287-8F0F-22770E024415}"/>
              </a:ext>
            </a:extLst>
          </p:cNvPr>
          <p:cNvSpPr txBox="1"/>
          <p:nvPr/>
        </p:nvSpPr>
        <p:spPr>
          <a:xfrm rot="18660000">
            <a:off x="2920220" y="3299228"/>
            <a:ext cx="13095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spc="23" dirty="0">
                <a:solidFill>
                  <a:srgbClr val="FFFFFF"/>
                </a:solidFill>
                <a:cs typeface="Golos Text" panose="020B0503020202020204" pitchFamily="34" charset="-52"/>
              </a:rPr>
              <a:t>О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7" name="object 42">
            <a:extLst>
              <a:ext uri="{FF2B5EF4-FFF2-40B4-BE49-F238E27FC236}">
                <a16:creationId xmlns:a16="http://schemas.microsoft.com/office/drawing/2014/main" xmlns="" id="{F0286B40-8F28-4861-9A0B-9D7478F0A598}"/>
              </a:ext>
            </a:extLst>
          </p:cNvPr>
          <p:cNvSpPr txBox="1"/>
          <p:nvPr/>
        </p:nvSpPr>
        <p:spPr>
          <a:xfrm rot="19020000">
            <a:off x="2977935" y="3244768"/>
            <a:ext cx="12146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spc="5" dirty="0">
                <a:solidFill>
                  <a:srgbClr val="FFFFFF"/>
                </a:solidFill>
                <a:cs typeface="Golos Text" panose="020B0503020202020204" pitchFamily="34" charset="-52"/>
              </a:rPr>
              <a:t>б</a:t>
            </a:r>
            <a:endParaRPr sz="816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8" name="object 43">
            <a:extLst>
              <a:ext uri="{FF2B5EF4-FFF2-40B4-BE49-F238E27FC236}">
                <a16:creationId xmlns:a16="http://schemas.microsoft.com/office/drawing/2014/main" xmlns="" id="{A007F5B1-286B-42C4-95F4-B9B19FFDB39A}"/>
              </a:ext>
            </a:extLst>
          </p:cNvPr>
          <p:cNvSpPr txBox="1"/>
          <p:nvPr/>
        </p:nvSpPr>
        <p:spPr>
          <a:xfrm rot="19380000">
            <a:off x="3029922" y="3200390"/>
            <a:ext cx="12237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8"/>
              </a:lnSpc>
            </a:pPr>
            <a:r>
              <a:rPr sz="816" dirty="0">
                <a:solidFill>
                  <a:srgbClr val="FFFFFF"/>
                </a:solidFill>
                <a:cs typeface="Golos Text" panose="020B0503020202020204" pitchFamily="34" charset="-52"/>
              </a:rPr>
              <a:t>р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29" name="object 44">
            <a:extLst>
              <a:ext uri="{FF2B5EF4-FFF2-40B4-BE49-F238E27FC236}">
                <a16:creationId xmlns:a16="http://schemas.microsoft.com/office/drawing/2014/main" xmlns="" id="{E6C6ACA0-948A-40B4-9E56-ECA064B7B9A4}"/>
              </a:ext>
            </a:extLst>
          </p:cNvPr>
          <p:cNvSpPr txBox="1"/>
          <p:nvPr/>
        </p:nvSpPr>
        <p:spPr>
          <a:xfrm rot="19680000">
            <a:off x="3085692" y="3161466"/>
            <a:ext cx="11999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spc="9" dirty="0">
                <a:solidFill>
                  <a:srgbClr val="FFFFFF"/>
                </a:solidFill>
                <a:cs typeface="Golos Text" panose="020B0503020202020204" pitchFamily="34" charset="-52"/>
              </a:rPr>
              <a:t>а</a:t>
            </a:r>
            <a:endParaRPr sz="816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0" name="object 45">
            <a:extLst>
              <a:ext uri="{FF2B5EF4-FFF2-40B4-BE49-F238E27FC236}">
                <a16:creationId xmlns:a16="http://schemas.microsoft.com/office/drawing/2014/main" xmlns="" id="{C73C7A3D-F102-4016-A846-E3EAE19DD1AB}"/>
              </a:ext>
            </a:extLst>
          </p:cNvPr>
          <p:cNvSpPr txBox="1"/>
          <p:nvPr/>
        </p:nvSpPr>
        <p:spPr>
          <a:xfrm rot="19920000">
            <a:off x="3140046" y="3130199"/>
            <a:ext cx="11693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spc="23" dirty="0">
                <a:solidFill>
                  <a:srgbClr val="FFFFFF"/>
                </a:solidFill>
                <a:cs typeface="Golos Text" panose="020B0503020202020204" pitchFamily="34" charset="-52"/>
              </a:rPr>
              <a:t>т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xmlns="" id="{83077B77-A634-4FFF-8BFA-9678B1DFF626}"/>
              </a:ext>
            </a:extLst>
          </p:cNvPr>
          <p:cNvSpPr txBox="1"/>
          <p:nvPr/>
        </p:nvSpPr>
        <p:spPr>
          <a:xfrm rot="20160000">
            <a:off x="3194169" y="3102411"/>
            <a:ext cx="12146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dirty="0">
                <a:solidFill>
                  <a:srgbClr val="FFFFFF"/>
                </a:solidFill>
                <a:cs typeface="Golos Text" panose="020B0503020202020204" pitchFamily="34" charset="-52"/>
              </a:rPr>
              <a:t>н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2" name="object 47">
            <a:extLst>
              <a:ext uri="{FF2B5EF4-FFF2-40B4-BE49-F238E27FC236}">
                <a16:creationId xmlns:a16="http://schemas.microsoft.com/office/drawing/2014/main" xmlns="" id="{5FD51EE0-A4FC-4AF5-80AB-DC3DE5F33543}"/>
              </a:ext>
            </a:extLst>
          </p:cNvPr>
          <p:cNvSpPr txBox="1"/>
          <p:nvPr/>
        </p:nvSpPr>
        <p:spPr>
          <a:xfrm rot="20520000">
            <a:off x="3256814" y="3077784"/>
            <a:ext cx="12057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8"/>
              </a:lnSpc>
            </a:pPr>
            <a:r>
              <a:rPr sz="816" spc="9" dirty="0">
                <a:solidFill>
                  <a:srgbClr val="FFFFFF"/>
                </a:solidFill>
                <a:cs typeface="Golos Text" panose="020B0503020202020204" pitchFamily="34" charset="-52"/>
              </a:rPr>
              <a:t>а</a:t>
            </a:r>
            <a:endParaRPr sz="816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3" name="object 48">
            <a:extLst>
              <a:ext uri="{FF2B5EF4-FFF2-40B4-BE49-F238E27FC236}">
                <a16:creationId xmlns:a16="http://schemas.microsoft.com/office/drawing/2014/main" xmlns="" id="{D7680395-EE8C-410F-80F5-3546F3C2364E}"/>
              </a:ext>
            </a:extLst>
          </p:cNvPr>
          <p:cNvSpPr txBox="1"/>
          <p:nvPr/>
        </p:nvSpPr>
        <p:spPr>
          <a:xfrm rot="20760000">
            <a:off x="3318815" y="3058580"/>
            <a:ext cx="12087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8"/>
              </a:lnSpc>
            </a:pPr>
            <a:r>
              <a:rPr sz="816" spc="9" dirty="0">
                <a:solidFill>
                  <a:srgbClr val="FFFFFF"/>
                </a:solidFill>
                <a:cs typeface="Golos Text" panose="020B0503020202020204" pitchFamily="34" charset="-52"/>
              </a:rPr>
              <a:t>я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5" name="object 49">
            <a:extLst>
              <a:ext uri="{FF2B5EF4-FFF2-40B4-BE49-F238E27FC236}">
                <a16:creationId xmlns:a16="http://schemas.microsoft.com/office/drawing/2014/main" xmlns="" id="{508A6E11-A893-4A31-BB90-8829C2E9E350}"/>
              </a:ext>
            </a:extLst>
          </p:cNvPr>
          <p:cNvSpPr txBox="1"/>
          <p:nvPr/>
        </p:nvSpPr>
        <p:spPr>
          <a:xfrm rot="21060000">
            <a:off x="3402708" y="3040445"/>
            <a:ext cx="12028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8"/>
              </a:lnSpc>
            </a:pPr>
            <a:r>
              <a:rPr sz="816" spc="23" dirty="0">
                <a:solidFill>
                  <a:srgbClr val="FFFFFF"/>
                </a:solidFill>
                <a:cs typeface="Golos Text" panose="020B0503020202020204" pitchFamily="34" charset="-52"/>
              </a:rPr>
              <a:t>с</a:t>
            </a:r>
            <a:endParaRPr sz="816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6" name="object 50">
            <a:extLst>
              <a:ext uri="{FF2B5EF4-FFF2-40B4-BE49-F238E27FC236}">
                <a16:creationId xmlns:a16="http://schemas.microsoft.com/office/drawing/2014/main" xmlns="" id="{620CA584-DDA1-4CAE-A1B1-06BEF75C9F01}"/>
              </a:ext>
            </a:extLst>
          </p:cNvPr>
          <p:cNvSpPr txBox="1"/>
          <p:nvPr/>
        </p:nvSpPr>
        <p:spPr>
          <a:xfrm rot="21300000">
            <a:off x="3466895" y="3032156"/>
            <a:ext cx="12057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8"/>
              </a:lnSpc>
            </a:pPr>
            <a:r>
              <a:rPr sz="816" spc="9" dirty="0">
                <a:solidFill>
                  <a:srgbClr val="FFFFFF"/>
                </a:solidFill>
                <a:cs typeface="Golos Text" panose="020B0503020202020204" pitchFamily="34" charset="-52"/>
              </a:rPr>
              <a:t>в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7" name="object 51">
            <a:extLst>
              <a:ext uri="{FF2B5EF4-FFF2-40B4-BE49-F238E27FC236}">
                <a16:creationId xmlns:a16="http://schemas.microsoft.com/office/drawing/2014/main" xmlns="" id="{898C24A4-0508-4147-B980-50B849A99EAE}"/>
              </a:ext>
            </a:extLst>
          </p:cNvPr>
          <p:cNvSpPr txBox="1"/>
          <p:nvPr/>
        </p:nvSpPr>
        <p:spPr>
          <a:xfrm>
            <a:off x="3524722" y="3016506"/>
            <a:ext cx="8522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7" defTabSz="914355">
              <a:lnSpc>
                <a:spcPts val="889"/>
              </a:lnSpc>
            </a:pPr>
            <a:r>
              <a:rPr sz="816" spc="9" dirty="0">
                <a:solidFill>
                  <a:srgbClr val="FFFFFF"/>
                </a:solidFill>
                <a:cs typeface="Golos Text" panose="020B0503020202020204" pitchFamily="34" charset="-52"/>
              </a:rPr>
              <a:t>я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8" name="object 52">
            <a:extLst>
              <a:ext uri="{FF2B5EF4-FFF2-40B4-BE49-F238E27FC236}">
                <a16:creationId xmlns:a16="http://schemas.microsoft.com/office/drawing/2014/main" xmlns="" id="{454A02E6-EC84-4D46-AA70-A5061A6E9A39}"/>
              </a:ext>
            </a:extLst>
          </p:cNvPr>
          <p:cNvSpPr txBox="1"/>
          <p:nvPr/>
        </p:nvSpPr>
        <p:spPr>
          <a:xfrm rot="240000">
            <a:off x="3600449" y="3033606"/>
            <a:ext cx="11913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94"/>
              </a:lnSpc>
            </a:pPr>
            <a:r>
              <a:rPr sz="816" spc="23" dirty="0">
                <a:solidFill>
                  <a:srgbClr val="FFFFFF"/>
                </a:solidFill>
                <a:cs typeface="Golos Text" panose="020B0503020202020204" pitchFamily="34" charset="-52"/>
              </a:rPr>
              <a:t>з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39" name="object 53">
            <a:extLst>
              <a:ext uri="{FF2B5EF4-FFF2-40B4-BE49-F238E27FC236}">
                <a16:creationId xmlns:a16="http://schemas.microsoft.com/office/drawing/2014/main" xmlns="" id="{559DAFB3-2D9A-4C7C-A778-29B99A9298BF}"/>
              </a:ext>
            </a:extLst>
          </p:cNvPr>
          <p:cNvSpPr txBox="1"/>
          <p:nvPr/>
        </p:nvSpPr>
        <p:spPr>
          <a:xfrm rot="480000">
            <a:off x="3657820" y="3043325"/>
            <a:ext cx="11913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355">
              <a:lnSpc>
                <a:spcPts val="788"/>
              </a:lnSpc>
            </a:pPr>
            <a:r>
              <a:rPr sz="816" spc="18" dirty="0">
                <a:solidFill>
                  <a:srgbClr val="FFFFFF"/>
                </a:solidFill>
                <a:cs typeface="Golos Text" panose="020B0503020202020204" pitchFamily="34" charset="-52"/>
              </a:rPr>
              <a:t>ь</a:t>
            </a:r>
            <a:endParaRPr sz="816" dirty="0">
              <a:solidFill>
                <a:prstClr val="black"/>
              </a:solidFill>
              <a:cs typeface="Golos Text" panose="020B0503020202020204" pitchFamily="34" charset="-52"/>
            </a:endParaRPr>
          </a:p>
        </p:txBody>
      </p:sp>
      <p:sp>
        <p:nvSpPr>
          <p:cNvPr id="48" name="object 62">
            <a:extLst>
              <a:ext uri="{FF2B5EF4-FFF2-40B4-BE49-F238E27FC236}">
                <a16:creationId xmlns:a16="http://schemas.microsoft.com/office/drawing/2014/main" xmlns="" id="{BC8EAE91-3758-4635-A34B-20D2255FD6E3}"/>
              </a:ext>
            </a:extLst>
          </p:cNvPr>
          <p:cNvSpPr txBox="1"/>
          <p:nvPr/>
        </p:nvSpPr>
        <p:spPr>
          <a:xfrm>
            <a:off x="6031581" y="1450496"/>
            <a:ext cx="1431485" cy="577746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marR="349522" defTabSz="914355">
              <a:lnSpc>
                <a:spcPct val="90000"/>
              </a:lnSpc>
              <a:spcBef>
                <a:spcPts val="91"/>
              </a:spcBef>
            </a:pP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Система </a:t>
            </a:r>
            <a:r>
              <a:rPr sz="1270" spc="18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м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они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тор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ин</a:t>
            </a:r>
            <a:r>
              <a:rPr sz="1270" spc="5" dirty="0">
                <a:solidFill>
                  <a:srgbClr val="10253F"/>
                </a:solidFill>
                <a:cs typeface="Golos Text" panose="020B0503020202020204" pitchFamily="34" charset="-52"/>
              </a:rPr>
              <a:t>га</a:t>
            </a:r>
            <a:endParaRPr sz="1270" dirty="0">
              <a:solidFill>
                <a:srgbClr val="10253F"/>
              </a:solidFill>
              <a:cs typeface="Golos Text" panose="020B0503020202020204" pitchFamily="34" charset="-52"/>
            </a:endParaRPr>
          </a:p>
          <a:p>
            <a:pPr marL="11517" defTabSz="914355">
              <a:lnSpc>
                <a:spcPct val="90000"/>
              </a:lnSpc>
              <a:spcBef>
                <a:spcPts val="290"/>
              </a:spcBef>
            </a:pPr>
            <a:r>
              <a:rPr sz="1270" dirty="0">
                <a:solidFill>
                  <a:srgbClr val="10253F"/>
                </a:solidFill>
                <a:cs typeface="Golos Text" panose="020B0503020202020204" pitchFamily="34" charset="-52"/>
              </a:rPr>
              <a:t>и</a:t>
            </a:r>
            <a:r>
              <a:rPr sz="1270" spc="-46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обратной</a:t>
            </a:r>
            <a:r>
              <a:rPr sz="1270" spc="-46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связи</a:t>
            </a:r>
            <a:endParaRPr sz="1270" dirty="0">
              <a:solidFill>
                <a:srgbClr val="10253F"/>
              </a:solidFill>
              <a:cs typeface="Golos Text" panose="020B0503020202020204" pitchFamily="34" charset="-52"/>
            </a:endParaRPr>
          </a:p>
        </p:txBody>
      </p:sp>
      <p:sp>
        <p:nvSpPr>
          <p:cNvPr id="49" name="object 63">
            <a:extLst>
              <a:ext uri="{FF2B5EF4-FFF2-40B4-BE49-F238E27FC236}">
                <a16:creationId xmlns:a16="http://schemas.microsoft.com/office/drawing/2014/main" xmlns="" id="{0C23088E-D257-4415-8029-90C5A016BF1E}"/>
              </a:ext>
            </a:extLst>
          </p:cNvPr>
          <p:cNvSpPr txBox="1"/>
          <p:nvPr/>
        </p:nvSpPr>
        <p:spPr>
          <a:xfrm>
            <a:off x="6031582" y="2565556"/>
            <a:ext cx="1450487" cy="207068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defTabSz="914355">
              <a:spcBef>
                <a:spcPts val="91"/>
              </a:spcBef>
            </a:pP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Профиль</a:t>
            </a:r>
            <a:r>
              <a:rPr sz="1270" spc="-55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клиента</a:t>
            </a:r>
            <a:endParaRPr sz="1270">
              <a:solidFill>
                <a:srgbClr val="10253F"/>
              </a:solidFill>
              <a:cs typeface="Golos Text" panose="020B0503020202020204" pitchFamily="34" charset="-52"/>
            </a:endParaRPr>
          </a:p>
        </p:txBody>
      </p:sp>
      <p:sp>
        <p:nvSpPr>
          <p:cNvPr id="50" name="object 64">
            <a:extLst>
              <a:ext uri="{FF2B5EF4-FFF2-40B4-BE49-F238E27FC236}">
                <a16:creationId xmlns:a16="http://schemas.microsoft.com/office/drawing/2014/main" xmlns="" id="{5AAD5EAC-3471-4707-B932-E00A80ADD6C8}"/>
              </a:ext>
            </a:extLst>
          </p:cNvPr>
          <p:cNvSpPr txBox="1"/>
          <p:nvPr/>
        </p:nvSpPr>
        <p:spPr>
          <a:xfrm>
            <a:off x="6031582" y="3330589"/>
            <a:ext cx="1558741" cy="363392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marR="4607" defTabSz="914355">
              <a:lnSpc>
                <a:spcPct val="90000"/>
              </a:lnSpc>
              <a:spcBef>
                <a:spcPts val="91"/>
              </a:spcBef>
            </a:pP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Реестр</a:t>
            </a:r>
            <a:r>
              <a:rPr sz="1270" spc="-68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жизненных </a:t>
            </a:r>
            <a:r>
              <a:rPr sz="1270" spc="-304" dirty="0">
                <a:solidFill>
                  <a:srgbClr val="10253F"/>
                </a:solidFill>
                <a:cs typeface="Golos Text" panose="020B0503020202020204" pitchFamily="34" charset="-52"/>
              </a:rPr>
              <a:t>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ситуаций</a:t>
            </a:r>
            <a:endParaRPr sz="1270" dirty="0">
              <a:solidFill>
                <a:srgbClr val="10253F"/>
              </a:solidFill>
              <a:cs typeface="Golos Text" panose="020B0503020202020204" pitchFamily="34" charset="-52"/>
            </a:endParaRPr>
          </a:p>
        </p:txBody>
      </p:sp>
      <p:sp>
        <p:nvSpPr>
          <p:cNvPr id="51" name="object 65">
            <a:extLst>
              <a:ext uri="{FF2B5EF4-FFF2-40B4-BE49-F238E27FC236}">
                <a16:creationId xmlns:a16="http://schemas.microsoft.com/office/drawing/2014/main" xmlns="" id="{BB207E84-AAEA-49B1-A1C4-48B65EF40E8F}"/>
              </a:ext>
            </a:extLst>
          </p:cNvPr>
          <p:cNvSpPr txBox="1"/>
          <p:nvPr/>
        </p:nvSpPr>
        <p:spPr>
          <a:xfrm>
            <a:off x="6031581" y="5086859"/>
            <a:ext cx="1153941" cy="363392"/>
          </a:xfrm>
          <a:prstGeom prst="rect">
            <a:avLst/>
          </a:prstGeom>
        </p:spPr>
        <p:txBody>
          <a:bodyPr vert="horz" wrap="square" lIns="0" tIns="11517" rIns="0" bIns="0" rtlCol="0">
            <a:spAutoFit/>
          </a:bodyPr>
          <a:lstStyle/>
          <a:p>
            <a:pPr marL="11517" marR="4607" defTabSz="914355">
              <a:lnSpc>
                <a:spcPct val="90000"/>
              </a:lnSpc>
              <a:spcBef>
                <a:spcPts val="91"/>
              </a:spcBef>
            </a:pP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Лаборатория 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 т</a:t>
            </a:r>
            <a:r>
              <a:rPr sz="1270" spc="23" dirty="0">
                <a:solidFill>
                  <a:srgbClr val="10253F"/>
                </a:solidFill>
                <a:cs typeface="Golos Text" panose="020B0503020202020204" pitchFamily="34" charset="-52"/>
              </a:rPr>
              <a:t>е</a:t>
            </a:r>
            <a:r>
              <a:rPr sz="1270" spc="27" dirty="0">
                <a:solidFill>
                  <a:srgbClr val="10253F"/>
                </a:solidFill>
                <a:cs typeface="Golos Text" panose="020B0503020202020204" pitchFamily="34" charset="-52"/>
              </a:rPr>
              <a:t>с</a:t>
            </a:r>
            <a:r>
              <a:rPr sz="1270" spc="18" dirty="0">
                <a:solidFill>
                  <a:srgbClr val="10253F"/>
                </a:solidFill>
                <a:cs typeface="Golos Text" panose="020B0503020202020204" pitchFamily="34" charset="-52"/>
              </a:rPr>
              <a:t>т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и</a:t>
            </a:r>
            <a:r>
              <a:rPr sz="1270" spc="18" dirty="0">
                <a:solidFill>
                  <a:srgbClr val="10253F"/>
                </a:solidFill>
                <a:cs typeface="Golos Text" panose="020B0503020202020204" pitchFamily="34" charset="-52"/>
              </a:rPr>
              <a:t>р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о</a:t>
            </a:r>
            <a:r>
              <a:rPr sz="1270" spc="18" dirty="0">
                <a:solidFill>
                  <a:srgbClr val="10253F"/>
                </a:solidFill>
                <a:cs typeface="Golos Text" panose="020B0503020202020204" pitchFamily="34" charset="-52"/>
              </a:rPr>
              <a:t>в</a:t>
            </a:r>
            <a:r>
              <a:rPr sz="1270" spc="14" dirty="0">
                <a:solidFill>
                  <a:srgbClr val="10253F"/>
                </a:solidFill>
                <a:cs typeface="Golos Text" panose="020B0503020202020204" pitchFamily="34" charset="-52"/>
              </a:rPr>
              <a:t>а</a:t>
            </a:r>
            <a:r>
              <a:rPr sz="1270" spc="9" dirty="0">
                <a:solidFill>
                  <a:srgbClr val="10253F"/>
                </a:solidFill>
                <a:cs typeface="Golos Text" panose="020B0503020202020204" pitchFamily="34" charset="-52"/>
              </a:rPr>
              <a:t>н</a:t>
            </a:r>
            <a:r>
              <a:rPr sz="1270" spc="5" dirty="0">
                <a:solidFill>
                  <a:srgbClr val="10253F"/>
                </a:solidFill>
                <a:cs typeface="Golos Text" panose="020B0503020202020204" pitchFamily="34" charset="-52"/>
              </a:rPr>
              <a:t>ия</a:t>
            </a:r>
            <a:endParaRPr sz="1270" dirty="0">
              <a:solidFill>
                <a:srgbClr val="10253F"/>
              </a:solidFill>
              <a:cs typeface="Golos Text" panose="020B0503020202020204" pitchFamily="34" charset="-52"/>
            </a:endParaRPr>
          </a:p>
        </p:txBody>
      </p:sp>
      <p:grpSp>
        <p:nvGrpSpPr>
          <p:cNvPr id="52" name="object 66">
            <a:extLst>
              <a:ext uri="{FF2B5EF4-FFF2-40B4-BE49-F238E27FC236}">
                <a16:creationId xmlns:a16="http://schemas.microsoft.com/office/drawing/2014/main" xmlns="" id="{D1E3CCAF-1E70-4FD3-9FF5-BF0B1AF38438}"/>
              </a:ext>
            </a:extLst>
          </p:cNvPr>
          <p:cNvGrpSpPr/>
          <p:nvPr/>
        </p:nvGrpSpPr>
        <p:grpSpPr>
          <a:xfrm>
            <a:off x="1183225" y="1595066"/>
            <a:ext cx="4702711" cy="182535"/>
            <a:chOff x="1276403" y="1749941"/>
            <a:chExt cx="5186045" cy="201295"/>
          </a:xfrm>
        </p:grpSpPr>
        <p:sp>
          <p:nvSpPr>
            <p:cNvPr id="53" name="object 67">
              <a:extLst>
                <a:ext uri="{FF2B5EF4-FFF2-40B4-BE49-F238E27FC236}">
                  <a16:creationId xmlns:a16="http://schemas.microsoft.com/office/drawing/2014/main" xmlns="" id="{786AD7C6-C652-4870-88FD-2DC9D2AE748F}"/>
                </a:ext>
              </a:extLst>
            </p:cNvPr>
            <p:cNvSpPr/>
            <p:nvPr/>
          </p:nvSpPr>
          <p:spPr>
            <a:xfrm>
              <a:off x="1325996" y="1756291"/>
              <a:ext cx="5130165" cy="147320"/>
            </a:xfrm>
            <a:custGeom>
              <a:avLst/>
              <a:gdLst/>
              <a:ahLst/>
              <a:cxnLst/>
              <a:rect l="l" t="t" r="r" b="b"/>
              <a:pathLst>
                <a:path w="5130165" h="147319">
                  <a:moveTo>
                    <a:pt x="0" y="147205"/>
                  </a:moveTo>
                  <a:lnTo>
                    <a:pt x="0" y="71996"/>
                  </a:lnTo>
                  <a:lnTo>
                    <a:pt x="5657" y="43976"/>
                  </a:lnTo>
                  <a:lnTo>
                    <a:pt x="21086" y="21091"/>
                  </a:lnTo>
                  <a:lnTo>
                    <a:pt x="43971" y="5659"/>
                  </a:lnTo>
                  <a:lnTo>
                    <a:pt x="71996" y="0"/>
                  </a:lnTo>
                  <a:lnTo>
                    <a:pt x="5129999" y="0"/>
                  </a:lnTo>
                </a:path>
              </a:pathLst>
            </a:custGeom>
            <a:ln w="19050">
              <a:solidFill>
                <a:srgbClr val="004F8F"/>
              </a:solidFill>
            </a:ln>
          </p:spPr>
          <p:txBody>
            <a:bodyPr wrap="square" lIns="0" tIns="0" rIns="0" bIns="0" rtlCol="0"/>
            <a:lstStyle/>
            <a:p>
              <a:pPr defTabSz="914355"/>
              <a:endParaRPr sz="3265">
                <a:solidFill>
                  <a:prstClr val="black"/>
                </a:solidFill>
                <a:cs typeface="Golos Text" panose="020B0503020202020204" pitchFamily="34" charset="-52"/>
              </a:endParaRPr>
            </a:p>
          </p:txBody>
        </p:sp>
        <p:sp>
          <p:nvSpPr>
            <p:cNvPr id="54" name="object 68">
              <a:extLst>
                <a:ext uri="{FF2B5EF4-FFF2-40B4-BE49-F238E27FC236}">
                  <a16:creationId xmlns:a16="http://schemas.microsoft.com/office/drawing/2014/main" xmlns="" id="{1D2BD10C-6EDE-4742-AE28-4341723C3EB5}"/>
                </a:ext>
              </a:extLst>
            </p:cNvPr>
            <p:cNvSpPr/>
            <p:nvPr/>
          </p:nvSpPr>
          <p:spPr>
            <a:xfrm>
              <a:off x="1276403" y="1897584"/>
              <a:ext cx="99695" cy="53340"/>
            </a:xfrm>
            <a:custGeom>
              <a:avLst/>
              <a:gdLst/>
              <a:ahLst/>
              <a:cxnLst/>
              <a:rect l="l" t="t" r="r" b="b"/>
              <a:pathLst>
                <a:path w="99694" h="53339">
                  <a:moveTo>
                    <a:pt x="99187" y="0"/>
                  </a:moveTo>
                  <a:lnTo>
                    <a:pt x="0" y="0"/>
                  </a:lnTo>
                  <a:lnTo>
                    <a:pt x="49593" y="53339"/>
                  </a:lnTo>
                  <a:lnTo>
                    <a:pt x="99187" y="0"/>
                  </a:lnTo>
                  <a:close/>
                </a:path>
              </a:pathLst>
            </a:custGeom>
            <a:solidFill>
              <a:srgbClr val="2AA6DF"/>
            </a:solidFill>
            <a:ln w="19050">
              <a:solidFill>
                <a:srgbClr val="004F8F"/>
              </a:solidFill>
            </a:ln>
          </p:spPr>
          <p:txBody>
            <a:bodyPr wrap="square" lIns="0" tIns="0" rIns="0" bIns="0" rtlCol="0"/>
            <a:lstStyle/>
            <a:p>
              <a:pPr defTabSz="914355"/>
              <a:endParaRPr sz="3265">
                <a:solidFill>
                  <a:prstClr val="black"/>
                </a:solidFill>
                <a:cs typeface="Golos Text" panose="020B0503020202020204" pitchFamily="34" charset="-52"/>
              </a:endParaRPr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3107E6C-B1F9-463B-8EAA-B02849434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5000" y1="89069" x2="65000" y2="89069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7466" y="2223131"/>
            <a:ext cx="1153045" cy="1424011"/>
          </a:xfrm>
          <a:prstGeom prst="rect">
            <a:avLst/>
          </a:prstGeom>
        </p:spPr>
      </p:pic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7" name="object 18"/>
          <p:cNvSpPr txBox="1"/>
          <p:nvPr/>
        </p:nvSpPr>
        <p:spPr>
          <a:xfrm>
            <a:off x="8163623" y="2333086"/>
            <a:ext cx="3834432" cy="3556844"/>
          </a:xfrm>
          <a:prstGeom prst="rect">
            <a:avLst/>
          </a:prstGeom>
          <a:noFill/>
        </p:spPr>
        <p:txBody>
          <a:bodyPr vert="horz" wrap="square" lIns="0" tIns="10868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</a:t>
            </a:r>
            <a:r>
              <a:rPr lang="ru-RU" sz="1600" b="1" spc="-27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1600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Выявление, </a:t>
            </a:r>
            <a:r>
              <a:rPr lang="ru-RU" sz="1600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изучение </a:t>
            </a:r>
            <a:r>
              <a:rPr lang="ru-RU" sz="1600" spc="-23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механизмов </a:t>
            </a:r>
            <a:r>
              <a:rPr lang="ru-RU"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УДОВЛЕТВОРЕНИЯ ПОТРЕБНОСТЕЙ (ОЖИДАНИЙ)</a:t>
            </a:r>
            <a:r>
              <a:rPr lang="en-US"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«КЛИЕНТОВ»</a:t>
            </a:r>
            <a:endParaRPr lang="ru-RU" sz="1600" b="1" spc="-5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4220" algn="l"/>
              </a:tabLst>
            </a:pPr>
            <a:endParaRPr lang="ru-RU" sz="1600" b="1" spc="-5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AE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</a:t>
            </a:r>
            <a:r>
              <a:rPr lang="ru-RU"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lang="ru-RU" sz="1600" b="1" spc="-7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КЛИЕНТСКОГО</a:t>
            </a:r>
            <a:r>
              <a:rPr lang="ru-RU" sz="1600" b="1" spc="-11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</a:t>
            </a:r>
            <a:endParaRPr lang="ru-RU" sz="1600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600" spc="-2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05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экспертами, но и с ПРИВЛЕЧЕНИЕМ САМИХ       «КЛИЕНТОВ»</a:t>
            </a:r>
            <a:endParaRPr sz="1600" b="1" spc="-5" dirty="0">
              <a:solidFill>
                <a:srgbClr val="05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27A0423-652C-49F9-BA5E-6AC9391EF35D}"/>
              </a:ext>
            </a:extLst>
          </p:cNvPr>
          <p:cNvSpPr txBox="1"/>
          <p:nvPr/>
        </p:nvSpPr>
        <p:spPr>
          <a:xfrm>
            <a:off x="8352401" y="1212854"/>
            <a:ext cx="3482275" cy="149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>
                <a:solidFill>
                  <a:srgbClr val="00AEA9"/>
                </a:solidFill>
                <a:latin typeface="Golos Text" panose="020B0604020202020204" charset="-52"/>
                <a:cs typeface="Golos Text" panose="020B0604020202020204" charset="-52"/>
              </a:rPr>
              <a:t>Принципы клиентоцентричного подхода в управлении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ru-RU" b="1" dirty="0">
              <a:solidFill>
                <a:srgbClr val="C00000"/>
              </a:solidFill>
              <a:latin typeface="Golos Text" panose="020B0604020202020204" charset="-52"/>
              <a:cs typeface="Golos Tex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01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361762" y="94697"/>
            <a:ext cx="7785208" cy="995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+mj-lt"/>
                <a:ea typeface="Calibri" panose="020F0502020204030204" pitchFamily="34" charset="0"/>
                <a:cs typeface="Golos Text" panose="020B0503020202020204" pitchFamily="34" charset="-52"/>
              </a:rPr>
              <a:t>Использование результатов сбора и анализа </a:t>
            </a:r>
          </a:p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+mj-lt"/>
                <a:ea typeface="Calibri" panose="020F0502020204030204" pitchFamily="34" charset="0"/>
                <a:cs typeface="Golos Text" panose="020B0503020202020204" pitchFamily="34" charset="-52"/>
              </a:rPr>
              <a:t>обратной связи и мониторинга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9433" y="1813215"/>
            <a:ext cx="1855234" cy="1376127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Выбор объекта исследования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52987" y="1813215"/>
            <a:ext cx="2610874" cy="1376128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Сбор данных обратной связи </a:t>
            </a:r>
            <a:br>
              <a:rPr lang="ru-RU" b="1" dirty="0">
                <a:solidFill>
                  <a:sysClr val="windowText" lastClr="000000"/>
                </a:solidFill>
              </a:rPr>
            </a:br>
            <a:r>
              <a:rPr lang="ru-RU" dirty="0">
                <a:solidFill>
                  <a:sysClr val="windowText" lastClr="000000"/>
                </a:solidFill>
              </a:rPr>
              <a:t>(данные ИС, соц. исследования) - </a:t>
            </a:r>
            <a:r>
              <a:rPr lang="ru-RU" i="1" dirty="0">
                <a:solidFill>
                  <a:schemeClr val="accent1"/>
                </a:solidFill>
              </a:rPr>
              <a:t>постоянн</a:t>
            </a:r>
            <a:r>
              <a:rPr lang="ru-RU" dirty="0">
                <a:solidFill>
                  <a:schemeClr val="accent1"/>
                </a:solidFill>
              </a:rPr>
              <a:t>о</a:t>
            </a:r>
          </a:p>
        </p:txBody>
      </p:sp>
      <p:cxnSp>
        <p:nvCxnSpPr>
          <p:cNvPr id="25" name="Прямая со стрелкой 24"/>
          <p:cNvCxnSpPr>
            <a:stCxn id="22" idx="3"/>
            <a:endCxn id="23" idx="1"/>
          </p:cNvCxnSpPr>
          <p:nvPr/>
        </p:nvCxnSpPr>
        <p:spPr>
          <a:xfrm>
            <a:off x="1974667" y="2501279"/>
            <a:ext cx="178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5" idx="3"/>
            <a:endCxn id="37" idx="1"/>
          </p:cNvCxnSpPr>
          <p:nvPr/>
        </p:nvCxnSpPr>
        <p:spPr>
          <a:xfrm flipV="1">
            <a:off x="5141275" y="4046144"/>
            <a:ext cx="2026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7" idx="3"/>
            <a:endCxn id="40" idx="1"/>
          </p:cNvCxnSpPr>
          <p:nvPr/>
        </p:nvCxnSpPr>
        <p:spPr>
          <a:xfrm flipV="1">
            <a:off x="7421819" y="4046143"/>
            <a:ext cx="2026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3" idx="3"/>
            <a:endCxn id="35" idx="1"/>
          </p:cNvCxnSpPr>
          <p:nvPr/>
        </p:nvCxnSpPr>
        <p:spPr>
          <a:xfrm flipH="1">
            <a:off x="3458424" y="2501279"/>
            <a:ext cx="1305437" cy="1544866"/>
          </a:xfrm>
          <a:prstGeom prst="bentConnector5">
            <a:avLst>
              <a:gd name="adj1" fmla="val -17511"/>
              <a:gd name="adj2" fmla="val 51652"/>
              <a:gd name="adj3" fmla="val 1175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032358" y="4900446"/>
            <a:ext cx="2827682" cy="1439502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Публикация обобщенных данных ОС и информирование клиентов об использовании ОС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58424" y="3409127"/>
            <a:ext cx="1682851" cy="1274036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Анализ полученных данных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43914" y="3409125"/>
            <a:ext cx="2077905" cy="1274037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Формирование карты «болей»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624458" y="3409124"/>
            <a:ext cx="2137471" cy="1274038"/>
          </a:xfrm>
          <a:prstGeom prst="rect">
            <a:avLst/>
          </a:prstGeom>
          <a:solidFill>
            <a:schemeClr val="bg1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Принятие решений</a:t>
            </a:r>
          </a:p>
        </p:txBody>
      </p:sp>
      <p:cxnSp>
        <p:nvCxnSpPr>
          <p:cNvPr id="9" name="Соединительная линия уступом 8"/>
          <p:cNvCxnSpPr>
            <a:stCxn id="40" idx="3"/>
            <a:endCxn id="33" idx="1"/>
          </p:cNvCxnSpPr>
          <p:nvPr/>
        </p:nvCxnSpPr>
        <p:spPr>
          <a:xfrm flipH="1">
            <a:off x="9032358" y="4046143"/>
            <a:ext cx="729571" cy="1574054"/>
          </a:xfrm>
          <a:prstGeom prst="bentConnector5">
            <a:avLst>
              <a:gd name="adj1" fmla="val -31333"/>
              <a:gd name="adj2" fmla="val 47372"/>
              <a:gd name="adj3" fmla="val 131333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77959" y="1352833"/>
            <a:ext cx="446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000" dirty="0">
                <a:solidFill>
                  <a:schemeClr val="accent1"/>
                </a:solidFill>
                <a:ea typeface="Calibri" panose="020F0502020204030204" pitchFamily="34" charset="0"/>
                <a:cs typeface="Golos Text" panose="020B0503020202020204" pitchFamily="34" charset="-52"/>
              </a:rPr>
              <a:t>Порядок сбора и анализа обратной связи, принятия решений и информирования клиентов</a:t>
            </a:r>
          </a:p>
        </p:txBody>
      </p: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5778107" y="1299851"/>
            <a:ext cx="0" cy="112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19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361762" y="94697"/>
            <a:ext cx="43463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+mj-lt"/>
                <a:ea typeface="Calibri" panose="020F0502020204030204" pitchFamily="34" charset="0"/>
                <a:cs typeface="Golos Text" panose="020B0503020202020204" pitchFamily="34" charset="-52"/>
              </a:rPr>
              <a:t>Карта «болей» (проблем)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1709" y="1862918"/>
            <a:ext cx="76561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Выявленные проблемы/потенциальные потребности клиентов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040" y="1097831"/>
            <a:ext cx="28469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Наименование процесса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71" y="2624504"/>
            <a:ext cx="35713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Распространенность проблемы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7588" y="3257333"/>
            <a:ext cx="74544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Приоритетность решения проблемы/удовлетворения потребности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4060" y="3956724"/>
            <a:ext cx="4656146" cy="36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Необходимые к реализации мероприятия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1944" y="4648908"/>
            <a:ext cx="18364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Ответственный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1944" y="5337466"/>
            <a:ext cx="20425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</a:rPr>
              <a:t>Срок реализации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9" y="962327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8" y="1748972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7" y="2480025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6" y="3159880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5" y="3842473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5" y="4554295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1885035" y="5233346"/>
            <a:ext cx="7637651" cy="5969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91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4582233-2CE7-4F66-8354-31917EFF8D86}"/>
              </a:ext>
            </a:extLst>
          </p:cNvPr>
          <p:cNvSpPr/>
          <p:nvPr/>
        </p:nvSpPr>
        <p:spPr>
          <a:xfrm>
            <a:off x="416181" y="28513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8116828-9A09-4B80-AC2D-08AAA55CC95F}"/>
              </a:ext>
            </a:extLst>
          </p:cNvPr>
          <p:cNvCxnSpPr/>
          <p:nvPr/>
        </p:nvCxnSpPr>
        <p:spPr>
          <a:xfrm>
            <a:off x="0" y="432982"/>
            <a:ext cx="28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410222C-8AF4-4CA8-9301-6AA332A34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204" y="117764"/>
            <a:ext cx="2483852" cy="614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9FBE86-EB76-2E30-5B8B-EB6CCE1D6590}"/>
              </a:ext>
            </a:extLst>
          </p:cNvPr>
          <p:cNvSpPr txBox="1"/>
          <p:nvPr/>
        </p:nvSpPr>
        <p:spPr>
          <a:xfrm>
            <a:off x="241424" y="1329257"/>
            <a:ext cx="5406676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008080"/>
                </a:highlight>
                <a:latin typeface="Golos Text" panose="020B0503020202020204"/>
              </a:rPr>
              <a:t>Отправление электронных обращений напрямую органам власти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Москва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Воронежская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Липецкая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Московская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Орловская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Республика Башкортостан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Республика Мордовия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Республика Татарстан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Чувашская республика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Пермский край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Оренбургская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effectLst/>
                <a:latin typeface="Golos Text" panose="020B0503020202020204"/>
              </a:rPr>
              <a:t>Саратовская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Республика Карелия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Архангельская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Вологодская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Калининградская область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DA928A-65CE-1D2F-F81D-989924250355}"/>
              </a:ext>
            </a:extLst>
          </p:cNvPr>
          <p:cNvSpPr txBox="1"/>
          <p:nvPr/>
        </p:nvSpPr>
        <p:spPr>
          <a:xfrm>
            <a:off x="8729852" y="1337367"/>
            <a:ext cx="3423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008080"/>
                </a:highlight>
                <a:latin typeface="Golos Text" panose="020B0503020202020204"/>
              </a:rPr>
              <a:t>Полезные дополнительные разделы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Москва (Видеоприемная)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Ивановская область (Дежурная служба Губернатора)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Московская область (Электронный помощник)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Смоленская область (Вопросы инвестора Губернатору)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Курская область (Решить проблему)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Пермский край (Мобильная приемная Губернатора)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Новосибирская область (Мобильная приемная Губернатора)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Алтайский край (Форум)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Golos Text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Golos Text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Golos Text" panose="020B0503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6A3250-46AF-5BF5-4AAB-E2B47E9FAF80}"/>
              </a:ext>
            </a:extLst>
          </p:cNvPr>
          <p:cNvSpPr txBox="1"/>
          <p:nvPr/>
        </p:nvSpPr>
        <p:spPr>
          <a:xfrm>
            <a:off x="5684974" y="4587685"/>
            <a:ext cx="2811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008000"/>
                </a:highlight>
                <a:latin typeface="Golos Text" panose="020B0503020202020204"/>
              </a:rPr>
              <a:t> Наполненность раздела «Ответы на частые вопросы»</a:t>
            </a:r>
            <a:r>
              <a:rPr lang="ru-RU" sz="1600" dirty="0">
                <a:latin typeface="Golos Text" panose="020B0503020202020204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Липецкая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Москва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Московская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Ульяновская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B050"/>
                </a:solidFill>
                <a:latin typeface="Golos Text" panose="020B0503020202020204"/>
              </a:rPr>
              <a:t>Архангельская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Golos Text" panose="020B0503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D3415-038E-B898-48F0-DFC21FA56C6F}"/>
              </a:ext>
            </a:extLst>
          </p:cNvPr>
          <p:cNvSpPr txBox="1"/>
          <p:nvPr/>
        </p:nvSpPr>
        <p:spPr>
          <a:xfrm>
            <a:off x="5684974" y="2953964"/>
            <a:ext cx="342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008080"/>
                </a:highlight>
                <a:latin typeface="Golos Text" panose="020B0503020202020204"/>
              </a:rPr>
              <a:t>Ведение </a:t>
            </a: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  <a:latin typeface="Golos Text" panose="020B0503020202020204"/>
              </a:rPr>
              <a:t>YouTube-</a:t>
            </a:r>
            <a:r>
              <a:rPr lang="ru-RU" sz="1600" dirty="0">
                <a:solidFill>
                  <a:schemeClr val="bg1"/>
                </a:solidFill>
                <a:highlight>
                  <a:srgbClr val="008080"/>
                </a:highlight>
                <a:latin typeface="Golos Text" panose="020B0503020202020204"/>
              </a:rPr>
              <a:t>канала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Москва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Республика Башкортостан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Республика Мордовия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Пермский край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B050"/>
                </a:solidFill>
                <a:latin typeface="Golos Text" panose="020B0503020202020204"/>
              </a:rPr>
              <a:t>Псковская область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57DF1F-345F-DBCE-8075-3B177F677EBA}"/>
              </a:ext>
            </a:extLst>
          </p:cNvPr>
          <p:cNvSpPr txBox="1"/>
          <p:nvPr/>
        </p:nvSpPr>
        <p:spPr>
          <a:xfrm>
            <a:off x="5721848" y="1337367"/>
            <a:ext cx="342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highlight>
                  <a:srgbClr val="008000"/>
                </a:highlight>
                <a:latin typeface="Golos Text" panose="020B0503020202020204"/>
              </a:rPr>
              <a:t>Оценка ответа на обращение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Костромская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Брянская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Ульяновская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B050"/>
                </a:solidFill>
                <a:latin typeface="Golos Text" panose="020B0503020202020204"/>
              </a:rPr>
              <a:t>Вологодская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Golos Text" panose="020B0503020202020204"/>
              </a:rPr>
              <a:t>Томская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CBD7D0-F5BF-CDE2-B9EE-3CDC14C126E3}"/>
              </a:ext>
            </a:extLst>
          </p:cNvPr>
          <p:cNvSpPr txBox="1"/>
          <p:nvPr/>
        </p:nvSpPr>
        <p:spPr>
          <a:xfrm>
            <a:off x="3061154" y="1836315"/>
            <a:ext cx="26238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Ленинградская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Псковская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B050"/>
                </a:solidFill>
                <a:effectLst/>
                <a:latin typeface="Golos Text" panose="020B0503020202020204"/>
              </a:rPr>
              <a:t>Санкт-Петербург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Республика Хакасия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Красноярский край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Кемеровская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Омская область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Томская область</a:t>
            </a:r>
            <a:endParaRPr lang="ru-RU" sz="1600" dirty="0">
              <a:latin typeface="Golos Text" panose="020B0503020202020204"/>
            </a:endParaRPr>
          </a:p>
        </p:txBody>
      </p:sp>
      <p:sp>
        <p:nvSpPr>
          <p:cNvPr id="13" name="Google Shape;218;p19"/>
          <p:cNvSpPr txBox="1"/>
          <p:nvPr/>
        </p:nvSpPr>
        <p:spPr>
          <a:xfrm>
            <a:off x="416180" y="179466"/>
            <a:ext cx="12015965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ctr"/>
            <a:r>
              <a:rPr lang="ru-RU" sz="2400" b="1" dirty="0">
                <a:latin typeface="+mj-lt"/>
                <a:ea typeface="Golos Text"/>
                <a:cs typeface="Golos Text"/>
                <a:sym typeface="Golos Text"/>
              </a:rPr>
              <a:t>Публикация данных на сайте, открытость и доступность информации </a:t>
            </a:r>
          </a:p>
          <a:p>
            <a:pPr fontAlgn="ctr"/>
            <a:r>
              <a:rPr lang="ru-RU" sz="2300" b="1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Golos Text" panose="020B0503020202020204" pitchFamily="34" charset="-52"/>
              </a:rPr>
              <a:t>Лучшие практики в разрезе регионов: СЗФО</a:t>
            </a:r>
          </a:p>
          <a:p>
            <a:pPr fontAlgn="ctr"/>
            <a:endParaRPr b="1" dirty="0">
              <a:solidFill>
                <a:schemeClr val="accent3"/>
              </a:solidFill>
              <a:latin typeface="Golos Text"/>
              <a:ea typeface="Golos Text"/>
              <a:cs typeface="Golos Tex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3811" y="689853"/>
            <a:ext cx="5162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dirty="0">
                <a:solidFill>
                  <a:schemeClr val="accent1"/>
                </a:solidFill>
                <a:ea typeface="Golos Text"/>
                <a:cs typeface="Golos Text"/>
                <a:sym typeface="Golos Text"/>
              </a:rPr>
              <a:t>Результаты исследования АЦ по анализу сайтов правительств и глав субъектов РФ (2023 г.) 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7389955" y="670333"/>
            <a:ext cx="3857" cy="642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16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84582233-2CE7-4F66-8354-31917EFF8D86}"/>
              </a:ext>
            </a:extLst>
          </p:cNvPr>
          <p:cNvSpPr/>
          <p:nvPr/>
        </p:nvSpPr>
        <p:spPr>
          <a:xfrm>
            <a:off x="416181" y="28513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8116828-9A09-4B80-AC2D-08AAA55CC95F}"/>
              </a:ext>
            </a:extLst>
          </p:cNvPr>
          <p:cNvCxnSpPr/>
          <p:nvPr/>
        </p:nvCxnSpPr>
        <p:spPr>
          <a:xfrm>
            <a:off x="0" y="432982"/>
            <a:ext cx="28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410222C-8AF4-4CA8-9301-6AA332A34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204" y="117764"/>
            <a:ext cx="2483852" cy="614108"/>
          </a:xfrm>
          <a:prstGeom prst="rect">
            <a:avLst/>
          </a:prstGeom>
        </p:spPr>
      </p:pic>
      <p:sp>
        <p:nvSpPr>
          <p:cNvPr id="13" name="Google Shape;218;p19"/>
          <p:cNvSpPr txBox="1"/>
          <p:nvPr/>
        </p:nvSpPr>
        <p:spPr>
          <a:xfrm>
            <a:off x="416180" y="179466"/>
            <a:ext cx="12015965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ctr"/>
            <a:r>
              <a:rPr lang="ru-RU" sz="2400" b="1" dirty="0">
                <a:latin typeface="+mj-lt"/>
                <a:ea typeface="Golos Text"/>
                <a:cs typeface="Golos Text"/>
                <a:sym typeface="Golos Text"/>
              </a:rPr>
              <a:t>Публикация данных на сайте, открытость и доступность информации </a:t>
            </a:r>
          </a:p>
          <a:p>
            <a:pPr fontAlgn="ctr"/>
            <a:r>
              <a:rPr lang="ru-RU" sz="2300" b="1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Golos Text" panose="020B0503020202020204" pitchFamily="34" charset="-52"/>
              </a:rPr>
              <a:t>Лучшие практики в разрезе регионов: СЗФО</a:t>
            </a:r>
          </a:p>
          <a:p>
            <a:pPr fontAlgn="ctr"/>
            <a:endParaRPr b="1" dirty="0">
              <a:solidFill>
                <a:schemeClr val="accent3"/>
              </a:solidFill>
              <a:latin typeface="Golos Text"/>
              <a:ea typeface="Golos Text"/>
              <a:cs typeface="Golos Tex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1449" y="62361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sz="1600" dirty="0">
                <a:solidFill>
                  <a:schemeClr val="accent1"/>
                </a:solidFill>
                <a:ea typeface="Golos Text"/>
                <a:cs typeface="Golos Text"/>
                <a:sym typeface="Golos Text"/>
              </a:rPr>
              <a:t>Результаты исследования АЦ по анализу сайтов правительств и глав субъектов РФ (2023 г.) </a:t>
            </a:r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7334539" y="633389"/>
            <a:ext cx="3857" cy="642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C8E4D8-CE23-8A19-F130-E02D63938F07}"/>
              </a:ext>
            </a:extLst>
          </p:cNvPr>
          <p:cNvSpPr txBox="1"/>
          <p:nvPr/>
        </p:nvSpPr>
        <p:spPr>
          <a:xfrm>
            <a:off x="4576904" y="4841365"/>
            <a:ext cx="342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2ACAC"/>
                </a:highlight>
                <a:latin typeface="Golos Text" panose="020B0503020202020204"/>
              </a:rPr>
              <a:t>«Небезопасный» сайт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Брянская область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Рязанская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Саратовская область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Самарская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Республика Коми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94DFE0-11A1-690C-D7C7-5CFF936B9A94}"/>
              </a:ext>
            </a:extLst>
          </p:cNvPr>
          <p:cNvSpPr txBox="1"/>
          <p:nvPr/>
        </p:nvSpPr>
        <p:spPr>
          <a:xfrm>
            <a:off x="319202" y="5515276"/>
            <a:ext cx="342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1E1E1"/>
                </a:highlight>
                <a:latin typeface="Golos Text" panose="020B0503020202020204"/>
              </a:rPr>
              <a:t>«Странная» адресная ссылка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Липецкая область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2B3B02-7619-EACE-1995-1760D085128E}"/>
              </a:ext>
            </a:extLst>
          </p:cNvPr>
          <p:cNvSpPr txBox="1"/>
          <p:nvPr/>
        </p:nvSpPr>
        <p:spPr>
          <a:xfrm>
            <a:off x="8287480" y="4351589"/>
            <a:ext cx="3423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2ACAC"/>
                </a:highlight>
                <a:latin typeface="Golos Text" panose="020B0503020202020204"/>
              </a:rPr>
              <a:t>Отсутствие опросов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Костромская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Московская область (администрация)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Пермский край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Санкт-Петербург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Калининградская область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Коми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Красноярский край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Иркутская область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34A6E5-1A1B-48F4-BAE3-D315D251D697}"/>
              </a:ext>
            </a:extLst>
          </p:cNvPr>
          <p:cNvSpPr txBox="1"/>
          <p:nvPr/>
        </p:nvSpPr>
        <p:spPr>
          <a:xfrm>
            <a:off x="8268700" y="1271640"/>
            <a:ext cx="3729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1E1E1"/>
                </a:highlight>
                <a:latin typeface="Golos Text" panose="020B0503020202020204"/>
              </a:rPr>
              <a:t>Отсутствие раздела с обратной связью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Курская область («Написать губернатору» и «Контакты»)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Оренбургская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Башкортостан («Аппарат Правительства»)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Кемеровская область («Написать письмо»)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Ленинградская область («Контакты»)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Санкт-Петербург («Власть»)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Golos Text" panose="020B0503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509791-4D57-CCF6-D85E-6FD73EF00D40}"/>
              </a:ext>
            </a:extLst>
          </p:cNvPr>
          <p:cNvSpPr txBox="1"/>
          <p:nvPr/>
        </p:nvSpPr>
        <p:spPr>
          <a:xfrm>
            <a:off x="4607562" y="1271640"/>
            <a:ext cx="296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2ACAC"/>
                </a:highlight>
                <a:latin typeface="Golos Text" panose="020B0503020202020204"/>
              </a:rPr>
              <a:t>Отсутствие графика приема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Калужская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Новгородская область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2DDE88-9C92-33D6-8C7D-46B5473BEDAE}"/>
              </a:ext>
            </a:extLst>
          </p:cNvPr>
          <p:cNvSpPr txBox="1"/>
          <p:nvPr/>
        </p:nvSpPr>
        <p:spPr>
          <a:xfrm>
            <a:off x="4580620" y="3838595"/>
            <a:ext cx="3423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2ACAC"/>
                </a:highlight>
                <a:latin typeface="Golos Text" panose="020B0503020202020204"/>
              </a:rPr>
              <a:t>Отсутствие обзоров обращений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Воронежская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Марий-Эл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08E373-5C97-1C46-78CF-74CE82B96D9D}"/>
              </a:ext>
            </a:extLst>
          </p:cNvPr>
          <p:cNvSpPr txBox="1"/>
          <p:nvPr/>
        </p:nvSpPr>
        <p:spPr>
          <a:xfrm>
            <a:off x="346252" y="1327849"/>
            <a:ext cx="4042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1E1E1"/>
                </a:highlight>
                <a:latin typeface="Golos Text" panose="020B0503020202020204"/>
              </a:rPr>
              <a:t>Электронные обращение </a:t>
            </a:r>
            <a:r>
              <a:rPr lang="ru-RU" sz="1600" i="1" dirty="0">
                <a:highlight>
                  <a:srgbClr val="F1E1E1"/>
                </a:highlight>
                <a:latin typeface="Golos Text" panose="020B0503020202020204"/>
              </a:rPr>
              <a:t>только</a:t>
            </a:r>
            <a:r>
              <a:rPr lang="ru-RU" sz="1600" dirty="0">
                <a:highlight>
                  <a:srgbClr val="F1E1E1"/>
                </a:highlight>
                <a:latin typeface="Golos Text" panose="020B0503020202020204"/>
              </a:rPr>
              <a:t> Губернатору/главе (администрация) или только Правительству:</a:t>
            </a:r>
            <a:r>
              <a:rPr lang="ru-RU" sz="1600" dirty="0">
                <a:latin typeface="Golos Text" panose="020B0503020202020204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Кировская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Владимирская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Ивановская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Рязанская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Смоленская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Республика Тыва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Республика Хакасия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Golos Text" panose="020B0503020202020204"/>
              </a:rPr>
              <a:t>Новосибирская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Ненецкий АО</a:t>
            </a:r>
            <a:endParaRPr lang="ru-RU" sz="1600" b="0" i="0" u="none" strike="noStrike" dirty="0">
              <a:solidFill>
                <a:srgbClr val="FF0000"/>
              </a:solidFill>
              <a:effectLst/>
              <a:latin typeface="Golos Text" panose="020B0503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Golos Text" panose="020B0503020202020204"/>
              </a:rPr>
              <a:t>Красноярский край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Golos Text" panose="020B0503020202020204"/>
              </a:rPr>
              <a:t>Иркутская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Golos Text" panose="020B0503020202020204"/>
              </a:rPr>
              <a:t>Мурманская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7E1C30-A87E-1B5C-3A97-07DD1591AB6D}"/>
              </a:ext>
            </a:extLst>
          </p:cNvPr>
          <p:cNvSpPr txBox="1"/>
          <p:nvPr/>
        </p:nvSpPr>
        <p:spPr>
          <a:xfrm>
            <a:off x="4576904" y="2305264"/>
            <a:ext cx="342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ighlight>
                  <a:srgbClr val="F1E1E1"/>
                </a:highlight>
                <a:latin typeface="Golos Text" panose="020B0503020202020204"/>
              </a:rPr>
              <a:t>Неуказание соцсетей на сайте</a:t>
            </a:r>
            <a:r>
              <a:rPr lang="ru-RU" sz="1600" dirty="0">
                <a:latin typeface="Golos Text" panose="020B0503020202020204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Московская область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Калужская область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Татарстан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Тыва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Golos Text" panose="020B0503020202020204"/>
              </a:rPr>
              <a:t>Республика Хакасия</a:t>
            </a:r>
          </a:p>
        </p:txBody>
      </p:sp>
    </p:spTree>
    <p:extLst>
      <p:ext uri="{BB962C8B-B14F-4D97-AF65-F5344CB8AC3E}">
        <p14:creationId xmlns:p14="http://schemas.microsoft.com/office/powerpoint/2010/main" val="1198134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328EA4-9D61-44D1-AF05-0CA3760DF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122" y="3830076"/>
            <a:ext cx="10836301" cy="1380931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21107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361762" y="94697"/>
            <a:ext cx="4998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Методики по обратной связи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762" y="808596"/>
            <a:ext cx="1150733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">
              <a:buAutoNum type="arabicPeriod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мониторинга качества предоставления и сбора обратной связи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государственных услуг и сервисов в рамках оценки уровня их соответствия принципам и стандартам клиентоцентричности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(утв. приказом Аналитического центра № 01-06/2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-0001 от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при разработке порядков создания систем обратной связи, проведении социологических исследований любых форм взаимодействий (услуг, функций, сервисов и мер поддержки) на любых стадиях, проведении мониторинга ключевых метрик, </a:t>
            </a:r>
            <a:r>
              <a:rPr lang="ru-RU" sz="2000" dirty="0">
                <a:solidFill>
                  <a:schemeClr val="accent3"/>
                </a:solidFill>
                <a:latin typeface="Golos Text"/>
              </a:rPr>
              <a:t>подготовке данных для мониторинга сертифицированных услуг/функций/сервисов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">
              <a:buFontTx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проведения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социологических исследований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оценки уровня удовлетворенности услугами и сервисами (утв. приказом Аналитического центра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№ 01-06/2311-0001 от 23.11.2022)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при разработке инструментария для оценки услуг, функций, сервисов и мер поддержки (в методике содержится описание методологии проведения онлайн и офлайн опросов) </a:t>
            </a:r>
          </a:p>
          <a:p>
            <a:pPr marL="457200" indent="-457200" fontAlgn="b">
              <a:buFontTx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86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361762" y="94697"/>
            <a:ext cx="4998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Методики по обратной связи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761" y="839961"/>
            <a:ext cx="115073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">
              <a:buFont typeface="+mj-lt"/>
              <a:buAutoNum type="arabicPeriod" startAt="3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показателя «Уровень удовлетворенности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услугами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сервисами» (утв. приказом Минэкономразвития России № 531 от 30.09.2022)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при разработке инструментария для оценки услуг, функций, сервисов и мер поддержки (в методике утверждается необходимый для оценки перечень форм взаимодействия и формула расчета показателя удовлетворенности) </a:t>
            </a:r>
          </a:p>
          <a:p>
            <a:pPr marL="457200" indent="-457200" fontAlgn="b">
              <a:buFontTx/>
              <a:buAutoNum type="arabicPeriod" startAt="3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">
              <a:buFont typeface="+mj-lt"/>
              <a:buAutoNum type="arabicPeriod" startAt="3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оценке старта, доступности и мониторингу обратной связи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мерам поддержки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развития российской экономики в условиях внешнего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санкционного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давления (утв. статс-секретарем – заместителем Министра экономического развития РФ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А.И.Херсонцевым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21.06.2022)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при разработке инструментария для оценки мер поддержки, применении опросных методов (есть описание методологии проведения глубинных интервью, онлайн и офлайн опросов) и метода "тайный покупатель", а также расчета метрик (осведомленность, значимость, востребованность, удовлетворенность) и подготовке отчетов</a:t>
            </a:r>
          </a:p>
          <a:p>
            <a:pPr marL="457200" indent="-457200" fontAlgn="b">
              <a:buAutoNum type="arabicPeriod" startAt="3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4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74101B-F419-4B27-9EBA-18DD1BBA1B5F}"/>
              </a:ext>
            </a:extLst>
          </p:cNvPr>
          <p:cNvSpPr/>
          <p:nvPr/>
        </p:nvSpPr>
        <p:spPr>
          <a:xfrm>
            <a:off x="10140000" y="0"/>
            <a:ext cx="684000" cy="684000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3FFF998-211C-4321-85FC-505996CF747D}"/>
              </a:ext>
            </a:extLst>
          </p:cNvPr>
          <p:cNvSpPr/>
          <p:nvPr/>
        </p:nvSpPr>
        <p:spPr>
          <a:xfrm>
            <a:off x="10824000" y="0"/>
            <a:ext cx="684000" cy="684000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A0BD7B-5829-497C-9955-EDBE2BAC4817}"/>
              </a:ext>
            </a:extLst>
          </p:cNvPr>
          <p:cNvSpPr/>
          <p:nvPr/>
        </p:nvSpPr>
        <p:spPr>
          <a:xfrm>
            <a:off x="11508000" y="0"/>
            <a:ext cx="684000" cy="684000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C5DC57-61CE-4424-9F40-207BF42D51D7}"/>
              </a:ext>
            </a:extLst>
          </p:cNvPr>
          <p:cNvSpPr/>
          <p:nvPr/>
        </p:nvSpPr>
        <p:spPr>
          <a:xfrm>
            <a:off x="10140000" y="6643254"/>
            <a:ext cx="684000" cy="210861"/>
          </a:xfrm>
          <a:prstGeom prst="rect">
            <a:avLst/>
          </a:prstGeom>
          <a:solidFill>
            <a:srgbClr val="00AEA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639A05-289E-4EEF-AC85-94A88CD2C27F}"/>
              </a:ext>
            </a:extLst>
          </p:cNvPr>
          <p:cNvSpPr/>
          <p:nvPr/>
        </p:nvSpPr>
        <p:spPr>
          <a:xfrm>
            <a:off x="10824000" y="6643254"/>
            <a:ext cx="684000" cy="210861"/>
          </a:xfrm>
          <a:prstGeom prst="rect">
            <a:avLst/>
          </a:prstGeom>
          <a:solidFill>
            <a:srgbClr val="00AEA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2CAAD78-7B13-4E52-9CBA-85DBF57F761A}"/>
              </a:ext>
            </a:extLst>
          </p:cNvPr>
          <p:cNvSpPr/>
          <p:nvPr/>
        </p:nvSpPr>
        <p:spPr>
          <a:xfrm>
            <a:off x="11508000" y="6643254"/>
            <a:ext cx="684000" cy="210861"/>
          </a:xfrm>
          <a:prstGeom prst="rect">
            <a:avLst/>
          </a:prstGeom>
          <a:solidFill>
            <a:srgbClr val="004F8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E982DB3-71BD-4794-B4E3-D1A70EB67EF5}"/>
              </a:ext>
            </a:extLst>
          </p:cNvPr>
          <p:cNvSpPr/>
          <p:nvPr/>
        </p:nvSpPr>
        <p:spPr>
          <a:xfrm>
            <a:off x="361762" y="94697"/>
            <a:ext cx="4998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Методики по обратной связи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EB6AB5-39E9-4CAB-8E17-861C4A4675FB}"/>
              </a:ext>
            </a:extLst>
          </p:cNvPr>
          <p:cNvSpPr txBox="1"/>
          <p:nvPr/>
        </p:nvSpPr>
        <p:spPr>
          <a:xfrm>
            <a:off x="6269245" y="3511220"/>
            <a:ext cx="329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4104971-5F96-4B10-99E4-EC2FB2EBC742}"/>
              </a:ext>
            </a:extLst>
          </p:cNvPr>
          <p:cNvSpPr/>
          <p:nvPr/>
        </p:nvSpPr>
        <p:spPr>
          <a:xfrm rot="18938054">
            <a:off x="6218076" y="3618384"/>
            <a:ext cx="432000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b="18714"/>
          <a:stretch/>
        </p:blipFill>
        <p:spPr>
          <a:xfrm>
            <a:off x="3204710" y="1330331"/>
            <a:ext cx="8429625" cy="52029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0872" y="684000"/>
            <a:ext cx="112762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Ссылка на Битрикс</a:t>
            </a:r>
          </a:p>
          <a:p>
            <a:r>
              <a:rPr lang="en-US" dirty="0">
                <a:hlinkClick r:id="rId3"/>
              </a:rPr>
              <a:t>https://dt.ac.gov.ru/docs/pub/f3639f6616bde7926f18635b506efe0a/default/?&amp;</a:t>
            </a:r>
            <a:endParaRPr lang="ru-RU" dirty="0"/>
          </a:p>
        </p:txBody>
      </p:sp>
      <p:sp>
        <p:nvSpPr>
          <p:cNvPr id="17" name="Выноска 2 16"/>
          <p:cNvSpPr/>
          <p:nvPr/>
        </p:nvSpPr>
        <p:spPr>
          <a:xfrm>
            <a:off x="574872" y="4394788"/>
            <a:ext cx="1530265" cy="1350976"/>
          </a:xfrm>
          <a:prstGeom prst="borderCallout2">
            <a:avLst>
              <a:gd name="adj1" fmla="val 52283"/>
              <a:gd name="adj2" fmla="val 106275"/>
              <a:gd name="adj3" fmla="val 52283"/>
              <a:gd name="adj4" fmla="val 122555"/>
              <a:gd name="adj5" fmla="val 135710"/>
              <a:gd name="adj6" fmla="val 176056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шаблоны анкет и отчета (отдельный файл)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53527" y="6015352"/>
            <a:ext cx="5150194" cy="5686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8691" y="3912572"/>
            <a:ext cx="23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! Основной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2059408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894E9317-E168-41D8-A678-9DBBEF22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2035"/>
          <a:stretch/>
        </p:blipFill>
        <p:spPr bwMode="auto">
          <a:xfrm>
            <a:off x="7632700" y="0"/>
            <a:ext cx="455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4965634" cy="760704"/>
          </a:xfrm>
        </p:spPr>
        <p:txBody>
          <a:bodyPr/>
          <a:lstStyle/>
          <a:p>
            <a:r>
              <a:rPr lang="ru-RU" dirty="0"/>
              <a:t>Алгоритм сопровождения ЖС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189400B-F719-4690-B74E-2B9BAD1D787D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xmlns="" id="{98F3E956-2714-4EE3-98B9-472B2AF23FED}"/>
              </a:ext>
            </a:extLst>
          </p:cNvPr>
          <p:cNvSpPr/>
          <p:nvPr/>
        </p:nvSpPr>
        <p:spPr>
          <a:xfrm rot="5400000">
            <a:off x="997552" y="2093413"/>
            <a:ext cx="5413729" cy="3034797"/>
          </a:xfrm>
          <a:prstGeom prst="stripedRightArrow">
            <a:avLst/>
          </a:prstGeom>
          <a:solidFill>
            <a:srgbClr val="0082A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83317A-AE9F-4C28-A9EC-2B039ACF46F2}"/>
              </a:ext>
            </a:extLst>
          </p:cNvPr>
          <p:cNvSpPr/>
          <p:nvPr/>
        </p:nvSpPr>
        <p:spPr>
          <a:xfrm>
            <a:off x="7632700" y="0"/>
            <a:ext cx="4559299" cy="6858000"/>
          </a:xfrm>
          <a:prstGeom prst="rect">
            <a:avLst/>
          </a:prstGeom>
          <a:solidFill>
            <a:srgbClr val="0082A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C9A3D-DEE3-45B4-88A0-1BB185AD23C8}"/>
              </a:ext>
            </a:extLst>
          </p:cNvPr>
          <p:cNvSpPr txBox="1"/>
          <p:nvPr/>
        </p:nvSpPr>
        <p:spPr>
          <a:xfrm>
            <a:off x="647181" y="10768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Выявить профиль клиента (в т.ч. внутреннего)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B55C01-4725-4DD3-99B0-3E4E150135AD}"/>
              </a:ext>
            </a:extLst>
          </p:cNvPr>
          <p:cNvSpPr txBox="1"/>
          <p:nvPr/>
        </p:nvSpPr>
        <p:spPr>
          <a:xfrm>
            <a:off x="647181" y="24802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Определить способ получения услуг и точки взаимодействия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06A755-09FD-4619-9285-AE97FEF9203A}"/>
              </a:ext>
            </a:extLst>
          </p:cNvPr>
          <p:cNvSpPr txBox="1"/>
          <p:nvPr/>
        </p:nvSpPr>
        <p:spPr>
          <a:xfrm>
            <a:off x="647181" y="38305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Выявить особенности восприятия каждой формы взаимодействия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2A28AC-C6DC-41FB-995A-818F888C973B}"/>
              </a:ext>
            </a:extLst>
          </p:cNvPr>
          <p:cNvSpPr txBox="1"/>
          <p:nvPr/>
        </p:nvSpPr>
        <p:spPr>
          <a:xfrm>
            <a:off x="647181" y="1668537"/>
            <a:ext cx="6183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Уточнить набор услуг, </a:t>
            </a:r>
            <a:r>
              <a:rPr lang="ru-RU" dirty="0" err="1">
                <a:latin typeface="Golos Text" panose="020B0503020202020204" pitchFamily="34" charset="-52"/>
                <a:cs typeface="Golos Text" panose="020B0503020202020204" pitchFamily="34" charset="-52"/>
              </a:rPr>
              <a:t>подуслуг</a:t>
            </a: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, сервисов </a:t>
            </a:r>
            <a:b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и </a:t>
            </a:r>
            <a:r>
              <a:rPr lang="ru-RU" dirty="0" err="1">
                <a:latin typeface="Golos Text" panose="020B0503020202020204" pitchFamily="34" charset="-52"/>
                <a:cs typeface="Golos Text" panose="020B0503020202020204" pitchFamily="34" charset="-52"/>
              </a:rPr>
              <a:t>госфункций</a:t>
            </a: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 в рамках ЖС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9F537-1C2D-40FB-A5E1-359F06B560F8}"/>
              </a:ext>
            </a:extLst>
          </p:cNvPr>
          <p:cNvSpPr txBox="1"/>
          <p:nvPr/>
        </p:nvSpPr>
        <p:spPr>
          <a:xfrm>
            <a:off x="647181" y="46538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Определить причины неудовлетворенности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D90B10-D424-401B-93DB-45672EC384B0}"/>
              </a:ext>
            </a:extLst>
          </p:cNvPr>
          <p:cNvSpPr txBox="1"/>
          <p:nvPr/>
        </p:nvSpPr>
        <p:spPr>
          <a:xfrm>
            <a:off x="647181" y="52618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Найти возможности оптимизации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6835ED-0B2D-481C-A154-792BF6BF82D8}"/>
              </a:ext>
            </a:extLst>
          </p:cNvPr>
          <p:cNvSpPr txBox="1"/>
          <p:nvPr/>
        </p:nvSpPr>
        <p:spPr>
          <a:xfrm>
            <a:off x="647181" y="32831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olos Text" panose="020B0503020202020204" pitchFamily="34" charset="-52"/>
                <a:cs typeface="Golos Text" panose="020B0503020202020204" pitchFamily="34" charset="-52"/>
              </a:rPr>
              <a:t>Подобрать метод сбора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43286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5" y="368300"/>
            <a:ext cx="11820525" cy="1647535"/>
          </a:xfrm>
        </p:spPr>
        <p:txBody>
          <a:bodyPr>
            <a:normAutofit/>
          </a:bodyPr>
          <a:lstStyle/>
          <a:p>
            <a:r>
              <a:rPr lang="ru-RU" dirty="0"/>
              <a:t>УСЛУГИ В РАМКАХ ЖС «ПОСТУПЛЕНИЕ В ВУЗ»</a:t>
            </a:r>
            <a:br>
              <a:rPr lang="ru-RU" dirty="0"/>
            </a:br>
            <a:r>
              <a:rPr lang="ru-RU" dirty="0"/>
              <a:t>Пример услуг, требующих реинжиниринга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189400B-F719-4690-B74E-2B9BAD1D787D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5" name="Скругленный прямоугольник 91">
            <a:extLst>
              <a:ext uri="{FF2B5EF4-FFF2-40B4-BE49-F238E27FC236}">
                <a16:creationId xmlns:a16="http://schemas.microsoft.com/office/drawing/2014/main" xmlns="" id="{92D6FA24-F789-450D-BF63-9998194BF288}"/>
              </a:ext>
            </a:extLst>
          </p:cNvPr>
          <p:cNvSpPr/>
          <p:nvPr/>
        </p:nvSpPr>
        <p:spPr>
          <a:xfrm>
            <a:off x="4364191" y="4649545"/>
            <a:ext cx="3249041" cy="122629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6" name="Скругленный прямоугольник 92">
            <a:extLst>
              <a:ext uri="{FF2B5EF4-FFF2-40B4-BE49-F238E27FC236}">
                <a16:creationId xmlns:a16="http://schemas.microsoft.com/office/drawing/2014/main" xmlns="" id="{FFD82F5C-416A-4A22-9F13-D8C44387F26A}"/>
              </a:ext>
            </a:extLst>
          </p:cNvPr>
          <p:cNvSpPr/>
          <p:nvPr/>
        </p:nvSpPr>
        <p:spPr>
          <a:xfrm>
            <a:off x="8399516" y="4649117"/>
            <a:ext cx="3249041" cy="122629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7" name="Скругленный прямоугольник 90">
            <a:extLst>
              <a:ext uri="{FF2B5EF4-FFF2-40B4-BE49-F238E27FC236}">
                <a16:creationId xmlns:a16="http://schemas.microsoft.com/office/drawing/2014/main" xmlns="" id="{39C1FFEC-C73F-4EB7-ADAA-A96D7F6746A5}"/>
              </a:ext>
            </a:extLst>
          </p:cNvPr>
          <p:cNvSpPr/>
          <p:nvPr/>
        </p:nvSpPr>
        <p:spPr>
          <a:xfrm>
            <a:off x="494221" y="4649545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9" name="Скругленный прямоугольник 78">
            <a:extLst>
              <a:ext uri="{FF2B5EF4-FFF2-40B4-BE49-F238E27FC236}">
                <a16:creationId xmlns:a16="http://schemas.microsoft.com/office/drawing/2014/main" xmlns="" id="{4F53A8A5-E74F-4EA5-9BA1-63939CA61D68}"/>
              </a:ext>
            </a:extLst>
          </p:cNvPr>
          <p:cNvSpPr/>
          <p:nvPr/>
        </p:nvSpPr>
        <p:spPr>
          <a:xfrm>
            <a:off x="4355083" y="3011994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10" name="Скругленный прямоугольник 84">
            <a:extLst>
              <a:ext uri="{FF2B5EF4-FFF2-40B4-BE49-F238E27FC236}">
                <a16:creationId xmlns:a16="http://schemas.microsoft.com/office/drawing/2014/main" xmlns="" id="{DE414C2A-FDDE-46C3-8B7B-18836EA75A32}"/>
              </a:ext>
            </a:extLst>
          </p:cNvPr>
          <p:cNvSpPr/>
          <p:nvPr/>
        </p:nvSpPr>
        <p:spPr>
          <a:xfrm>
            <a:off x="8378910" y="3014510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11" name="Скругленный прямоугольник 71">
            <a:extLst>
              <a:ext uri="{FF2B5EF4-FFF2-40B4-BE49-F238E27FC236}">
                <a16:creationId xmlns:a16="http://schemas.microsoft.com/office/drawing/2014/main" xmlns="" id="{30D6DE30-534D-4551-9998-DF5E6D841590}"/>
              </a:ext>
            </a:extLst>
          </p:cNvPr>
          <p:cNvSpPr/>
          <p:nvPr/>
        </p:nvSpPr>
        <p:spPr>
          <a:xfrm>
            <a:off x="494221" y="3011995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12" name="Скругленный прямоугольник 50">
            <a:extLst>
              <a:ext uri="{FF2B5EF4-FFF2-40B4-BE49-F238E27FC236}">
                <a16:creationId xmlns:a16="http://schemas.microsoft.com/office/drawing/2014/main" xmlns="" id="{D74892DE-5233-4CD4-8404-331523E73A27}"/>
              </a:ext>
            </a:extLst>
          </p:cNvPr>
          <p:cNvSpPr/>
          <p:nvPr/>
        </p:nvSpPr>
        <p:spPr>
          <a:xfrm>
            <a:off x="8378910" y="1414781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13" name="Скругленный прямоугольник 79">
            <a:extLst>
              <a:ext uri="{FF2B5EF4-FFF2-40B4-BE49-F238E27FC236}">
                <a16:creationId xmlns:a16="http://schemas.microsoft.com/office/drawing/2014/main" xmlns="" id="{828B4B70-4080-4D4D-A355-8ABC8AE53FA3}"/>
              </a:ext>
            </a:extLst>
          </p:cNvPr>
          <p:cNvSpPr/>
          <p:nvPr/>
        </p:nvSpPr>
        <p:spPr>
          <a:xfrm>
            <a:off x="376765" y="1296723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003A43C-2D0D-44F3-9E81-91C32CEDB518}"/>
              </a:ext>
            </a:extLst>
          </p:cNvPr>
          <p:cNvSpPr/>
          <p:nvPr/>
        </p:nvSpPr>
        <p:spPr>
          <a:xfrm>
            <a:off x="497660" y="3165142"/>
            <a:ext cx="327325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Справка из наркодиспансера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E89D19D-1ADF-4D3F-8053-48BBD1BA65C0}"/>
              </a:ext>
            </a:extLst>
          </p:cNvPr>
          <p:cNvSpPr/>
          <p:nvPr/>
        </p:nvSpPr>
        <p:spPr>
          <a:xfrm>
            <a:off x="494221" y="3430169"/>
            <a:ext cx="32596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13% </a:t>
            </a:r>
            <a: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A54ED4-C0EE-4D6E-9773-7F78A07E5C11}"/>
              </a:ext>
            </a:extLst>
          </p:cNvPr>
          <p:cNvSpPr/>
          <p:nvPr/>
        </p:nvSpPr>
        <p:spPr>
          <a:xfrm>
            <a:off x="477184" y="4785739"/>
            <a:ext cx="329035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Получение, восстановление, замена документов/справок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CEEFEF9-D2B0-403A-A11C-C477C45FFA12}"/>
              </a:ext>
            </a:extLst>
          </p:cNvPr>
          <p:cNvSpPr/>
          <p:nvPr/>
        </p:nvSpPr>
        <p:spPr>
          <a:xfrm>
            <a:off x="497660" y="5157390"/>
            <a:ext cx="32698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8% </a:t>
            </a:r>
            <a: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BD1E36-D7F5-4F69-9F7E-681C5133B7AB}"/>
              </a:ext>
            </a:extLst>
          </p:cNvPr>
          <p:cNvSpPr txBox="1"/>
          <p:nvPr/>
        </p:nvSpPr>
        <p:spPr>
          <a:xfrm>
            <a:off x="8353865" y="3045047"/>
            <a:ext cx="330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  <a:endParaRPr lang="ru-RU" sz="1400" dirty="0">
              <a:solidFill>
                <a:schemeClr val="bg1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E5E0C5-BFC2-4C77-A0EB-3E1469F4056E}"/>
              </a:ext>
            </a:extLst>
          </p:cNvPr>
          <p:cNvSpPr txBox="1"/>
          <p:nvPr/>
        </p:nvSpPr>
        <p:spPr>
          <a:xfrm>
            <a:off x="8410257" y="4685574"/>
            <a:ext cx="320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F09A694-3AAE-45B0-9185-A1CA38346958}"/>
              </a:ext>
            </a:extLst>
          </p:cNvPr>
          <p:cNvSpPr/>
          <p:nvPr/>
        </p:nvSpPr>
        <p:spPr>
          <a:xfrm>
            <a:off x="8268208" y="5990387"/>
            <a:ext cx="2388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* на основании открытого вопроса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C8EB850-EB82-44D7-87CA-A6B1B1014D1F}"/>
              </a:ext>
            </a:extLst>
          </p:cNvPr>
          <p:cNvSpPr/>
          <p:nvPr/>
        </p:nvSpPr>
        <p:spPr>
          <a:xfrm>
            <a:off x="4364191" y="3105877"/>
            <a:ext cx="32675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defRPr/>
            </a:pPr>
            <a:r>
              <a:rPr lang="ru-RU" sz="1300" dirty="0">
                <a:ea typeface="Roboto Condensed" panose="020B0604020202020204" charset="0"/>
                <a:cs typeface="Golos Text" panose="020B0503020202020204" pitchFamily="34" charset="-52"/>
              </a:rPr>
              <a:t>Сложность записи на прием </a:t>
            </a:r>
            <a:br>
              <a:rPr lang="ru-RU" sz="1300" dirty="0">
                <a:ea typeface="Roboto Condensed" panose="020B0604020202020204" charset="0"/>
                <a:cs typeface="Golos Text" panose="020B0503020202020204" pitchFamily="34" charset="-52"/>
              </a:rPr>
            </a:br>
            <a:r>
              <a:rPr lang="ru-RU" sz="1300" dirty="0">
                <a:ea typeface="Roboto Condensed" panose="020B0604020202020204" charset="0"/>
                <a:cs typeface="Golos Text" panose="020B0503020202020204" pitchFamily="34" charset="-52"/>
              </a:rPr>
              <a:t>в диспансер – </a:t>
            </a:r>
            <a:r>
              <a:rPr lang="ru-RU" sz="1300" b="1" dirty="0">
                <a:ea typeface="Roboto Condensed" panose="020B0604020202020204" charset="0"/>
                <a:cs typeface="Golos Text" panose="020B0503020202020204" pitchFamily="34" charset="-52"/>
              </a:rPr>
              <a:t>13%</a:t>
            </a:r>
          </a:p>
          <a:p>
            <a:pPr algn="ctr" defTabSz="384401" fontAlgn="ctr">
              <a:defRPr/>
            </a:pPr>
            <a:endParaRPr lang="ru-RU" sz="130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algn="ctr" defTabSz="384401" fontAlgn="ctr">
              <a:defRPr/>
            </a:pPr>
            <a:r>
              <a:rPr lang="ru-RU" sz="1300" dirty="0">
                <a:solidFill>
                  <a:srgbClr val="000000"/>
                </a:solidFill>
                <a:ea typeface="Roboto Condensed" panose="020B0604020202020204" charset="0"/>
                <a:cs typeface="Golos Text" panose="020B0503020202020204" pitchFamily="34" charset="-52"/>
              </a:rPr>
              <a:t>Трудности в получении информации </a:t>
            </a:r>
            <a:br>
              <a:rPr lang="ru-RU" sz="1300" dirty="0">
                <a:solidFill>
                  <a:srgbClr val="000000"/>
                </a:solidFill>
                <a:ea typeface="Roboto Condensed" panose="020B0604020202020204" charset="0"/>
                <a:cs typeface="Golos Text" panose="020B0503020202020204" pitchFamily="34" charset="-52"/>
              </a:rPr>
            </a:br>
            <a:r>
              <a:rPr lang="ru-RU" sz="1300" dirty="0">
                <a:solidFill>
                  <a:srgbClr val="000000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 готовности справки </a:t>
            </a:r>
            <a:r>
              <a:rPr lang="ru-RU" sz="1300" dirty="0">
                <a:ea typeface="Roboto Condensed" panose="020B0604020202020204" charset="0"/>
                <a:cs typeface="Golos Text" panose="020B0503020202020204" pitchFamily="34" charset="-52"/>
              </a:rPr>
              <a:t>– </a:t>
            </a:r>
            <a:r>
              <a:rPr lang="ru-RU" sz="1300" b="1" dirty="0">
                <a:ea typeface="Roboto Condensed" panose="020B0604020202020204" charset="0"/>
                <a:cs typeface="Golos Text" panose="020B0503020202020204" pitchFamily="34" charset="-52"/>
              </a:rPr>
              <a:t>13%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DBCC1B7-C32F-4470-BE8D-5C72D2181158}"/>
              </a:ext>
            </a:extLst>
          </p:cNvPr>
          <p:cNvSpPr/>
          <p:nvPr/>
        </p:nvSpPr>
        <p:spPr>
          <a:xfrm>
            <a:off x="4323736" y="5034408"/>
            <a:ext cx="3228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defRPr/>
            </a:pPr>
            <a:r>
              <a:rPr lang="ru-RU" sz="1400" dirty="0">
                <a:ea typeface="Roboto Condensed" panose="020B0604020202020204" charset="0"/>
                <a:cs typeface="Golos Text" panose="020B0503020202020204" pitchFamily="34" charset="-52"/>
              </a:rPr>
              <a:t>Низкая оперативность предоставления услуги – </a:t>
            </a:r>
            <a:r>
              <a:rPr lang="ru-RU" sz="1400" b="1" dirty="0">
                <a:ea typeface="Roboto Condensed" panose="020B0604020202020204" charset="0"/>
                <a:cs typeface="Golos Text" panose="020B0503020202020204" pitchFamily="34" charset="-52"/>
              </a:rPr>
              <a:t>10%</a:t>
            </a:r>
            <a:endParaRPr lang="ru-RU" sz="1400" b="1" dirty="0">
              <a:solidFill>
                <a:srgbClr val="000000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1D73D9-ADC3-450F-ABE5-603D09CEC85D}"/>
              </a:ext>
            </a:extLst>
          </p:cNvPr>
          <p:cNvSpPr txBox="1"/>
          <p:nvPr/>
        </p:nvSpPr>
        <p:spPr>
          <a:xfrm>
            <a:off x="8378910" y="3432824"/>
            <a:ext cx="323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Низкое качество техподдержки ЕПГУ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Долгое ожидание результатов при обращении в МФЦ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9D2D891-EF76-477F-87B4-47C0E820DD98}"/>
              </a:ext>
            </a:extLst>
          </p:cNvPr>
          <p:cNvSpPr/>
          <p:nvPr/>
        </p:nvSpPr>
        <p:spPr>
          <a:xfrm>
            <a:off x="8353865" y="5034408"/>
            <a:ext cx="35252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defTabSz="384401"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Длительное ожидание</a:t>
            </a:r>
          </a:p>
          <a:p>
            <a:pPr marL="144000" indent="-144000" defTabSz="384401"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Трудности с записью на прием в ведомство </a:t>
            </a:r>
          </a:p>
          <a:p>
            <a:pPr marL="144000" indent="-144000" defTabSz="384401"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Низкая информированность и </a:t>
            </a:r>
            <a:r>
              <a:rPr lang="ru-RU" sz="1100" dirty="0" err="1">
                <a:ea typeface="Roboto Condensed" panose="020B0604020202020204" charset="0"/>
                <a:cs typeface="Golos Text" panose="020B0503020202020204" pitchFamily="34" charset="-52"/>
              </a:rPr>
              <a:t>мотивированность</a:t>
            </a: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 сотрудников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49A91-B654-43E2-AE01-3BA40AA69032}"/>
              </a:ext>
            </a:extLst>
          </p:cNvPr>
          <p:cNvSpPr txBox="1"/>
          <p:nvPr/>
        </p:nvSpPr>
        <p:spPr>
          <a:xfrm>
            <a:off x="487708" y="5663676"/>
            <a:ext cx="3266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ea typeface="Roboto Condensed" panose="020B0604020202020204" charset="0"/>
                <a:cs typeface="Golos Text" panose="020B0503020202020204" pitchFamily="34" charset="-52"/>
              </a:rPr>
              <a:t>*личное посещение ведомств, организации</a:t>
            </a:r>
          </a:p>
        </p:txBody>
      </p:sp>
      <p:sp>
        <p:nvSpPr>
          <p:cNvPr id="26" name="Скругленный прямоугольник 46">
            <a:extLst>
              <a:ext uri="{FF2B5EF4-FFF2-40B4-BE49-F238E27FC236}">
                <a16:creationId xmlns:a16="http://schemas.microsoft.com/office/drawing/2014/main" xmlns="" id="{780CBBB4-23E0-4D23-B2A9-425F7BA2CF94}"/>
              </a:ext>
            </a:extLst>
          </p:cNvPr>
          <p:cNvSpPr/>
          <p:nvPr/>
        </p:nvSpPr>
        <p:spPr>
          <a:xfrm>
            <a:off x="4364191" y="1414781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27" name="Скругленный прямоугольник 87">
            <a:extLst>
              <a:ext uri="{FF2B5EF4-FFF2-40B4-BE49-F238E27FC236}">
                <a16:creationId xmlns:a16="http://schemas.microsoft.com/office/drawing/2014/main" xmlns="" id="{3760EADF-49A6-4844-AAA5-BA4C0CAA4C8E}"/>
              </a:ext>
            </a:extLst>
          </p:cNvPr>
          <p:cNvSpPr/>
          <p:nvPr/>
        </p:nvSpPr>
        <p:spPr>
          <a:xfrm>
            <a:off x="477185" y="1386009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439AD3-B1BD-4F6A-AA93-06D8896ED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4489" y="1671225"/>
            <a:ext cx="298545" cy="70932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2F43E9C-1DE4-4DF2-B223-20DCD6B4FAC8}"/>
              </a:ext>
            </a:extLst>
          </p:cNvPr>
          <p:cNvSpPr/>
          <p:nvPr/>
        </p:nvSpPr>
        <p:spPr>
          <a:xfrm>
            <a:off x="494221" y="1485964"/>
            <a:ext cx="323560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Результаты ЕГЭ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07FCE1B-C23E-4D1D-890E-E8EE20872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36" y="1923467"/>
            <a:ext cx="527872" cy="29777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4180704-36D0-44DC-B8D0-F70801EB0703}"/>
              </a:ext>
            </a:extLst>
          </p:cNvPr>
          <p:cNvSpPr/>
          <p:nvPr/>
        </p:nvSpPr>
        <p:spPr>
          <a:xfrm>
            <a:off x="477184" y="1829919"/>
            <a:ext cx="3252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25%</a:t>
            </a:r>
            <a: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8AC6C1A-4CAA-453F-88B0-E1B5BB3C88BB}"/>
              </a:ext>
            </a:extLst>
          </p:cNvPr>
          <p:cNvSpPr/>
          <p:nvPr/>
        </p:nvSpPr>
        <p:spPr>
          <a:xfrm>
            <a:off x="4355083" y="1737417"/>
            <a:ext cx="32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defRPr/>
            </a:pPr>
            <a:r>
              <a:rPr lang="ru-RU" sz="1400" dirty="0">
                <a:ea typeface="Roboto Condensed" panose="020B0604020202020204" charset="0"/>
                <a:cs typeface="Golos Text" panose="020B0503020202020204" pitchFamily="34" charset="-52"/>
              </a:rPr>
              <a:t>Низкая оперативность предоставления услуги – </a:t>
            </a:r>
            <a:r>
              <a:rPr lang="ru-RU" sz="1400" b="1" dirty="0">
                <a:ea typeface="Roboto Condensed" panose="020B0604020202020204" charset="0"/>
                <a:cs typeface="Golos Text" panose="020B0503020202020204" pitchFamily="34" charset="-52"/>
              </a:rPr>
              <a:t>25%</a:t>
            </a:r>
            <a:endParaRPr lang="ru-RU" sz="1400" b="1" dirty="0">
              <a:solidFill>
                <a:srgbClr val="000000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CA720F5-C683-4D73-A97F-695E70B4F995}"/>
              </a:ext>
            </a:extLst>
          </p:cNvPr>
          <p:cNvSpPr txBox="1"/>
          <p:nvPr/>
        </p:nvSpPr>
        <p:spPr>
          <a:xfrm>
            <a:off x="8353865" y="1465820"/>
            <a:ext cx="332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</a:p>
          <a:p>
            <a:pPr algn="ctr"/>
            <a:endParaRPr lang="ru-RU" sz="1400" dirty="0">
              <a:solidFill>
                <a:schemeClr val="bg1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3D1A80F-1927-4606-B361-A2A14D257B8D}"/>
              </a:ext>
            </a:extLst>
          </p:cNvPr>
          <p:cNvSpPr txBox="1"/>
          <p:nvPr/>
        </p:nvSpPr>
        <p:spPr>
          <a:xfrm>
            <a:off x="8410257" y="1775274"/>
            <a:ext cx="346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4400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Неудобный интерфейс ЕПГУ</a:t>
            </a:r>
          </a:p>
          <a:p>
            <a:pPr marL="72000" indent="-14400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Нет информационного сопровождения </a:t>
            </a:r>
          </a:p>
          <a:p>
            <a:pPr marL="72000" indent="-14400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Долгое ожидание предоставления услуги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5343D4F-760A-4138-A893-BED690D3E20C}"/>
              </a:ext>
            </a:extLst>
          </p:cNvPr>
          <p:cNvSpPr txBox="1"/>
          <p:nvPr/>
        </p:nvSpPr>
        <p:spPr>
          <a:xfrm>
            <a:off x="477184" y="2378816"/>
            <a:ext cx="3260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ea typeface="Roboto Condensed" panose="020B0604020202020204" charset="0"/>
                <a:cs typeface="Golos Text" panose="020B0503020202020204" pitchFamily="34" charset="-52"/>
              </a:rPr>
              <a:t>*на ЕПГУ </a:t>
            </a:r>
            <a:r>
              <a:rPr lang="en-US" sz="900" dirty="0">
                <a:ea typeface="Roboto Condensed" panose="020B0604020202020204" charset="0"/>
                <a:cs typeface="Golos Text" panose="020B0503020202020204" pitchFamily="34" charset="-52"/>
              </a:rPr>
              <a:t>(www.gosuslugi.ru)</a:t>
            </a:r>
            <a:endParaRPr lang="ru-RU" sz="900" dirty="0"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36" name="Скругленный прямоугольник 48">
            <a:extLst>
              <a:ext uri="{FF2B5EF4-FFF2-40B4-BE49-F238E27FC236}">
                <a16:creationId xmlns:a16="http://schemas.microsoft.com/office/drawing/2014/main" xmlns="" id="{D8ADA582-4B34-40EF-9095-D233AB31F15A}"/>
              </a:ext>
            </a:extLst>
          </p:cNvPr>
          <p:cNvSpPr/>
          <p:nvPr/>
        </p:nvSpPr>
        <p:spPr>
          <a:xfrm>
            <a:off x="371475" y="2898087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37" name="Скругленный прямоугольник 49">
            <a:extLst>
              <a:ext uri="{FF2B5EF4-FFF2-40B4-BE49-F238E27FC236}">
                <a16:creationId xmlns:a16="http://schemas.microsoft.com/office/drawing/2014/main" xmlns="" id="{410FD95C-1E28-4DB7-9ABC-62845B8B15AA}"/>
              </a:ext>
            </a:extLst>
          </p:cNvPr>
          <p:cNvSpPr/>
          <p:nvPr/>
        </p:nvSpPr>
        <p:spPr>
          <a:xfrm>
            <a:off x="371475" y="4535410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797EEB-E9C7-4430-9D32-C31560E07B30}"/>
              </a:ext>
            </a:extLst>
          </p:cNvPr>
          <p:cNvSpPr txBox="1"/>
          <p:nvPr/>
        </p:nvSpPr>
        <p:spPr>
          <a:xfrm>
            <a:off x="493740" y="3954331"/>
            <a:ext cx="3260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ea typeface="Roboto Condensed" panose="020B0604020202020204" charset="0"/>
                <a:cs typeface="Golos Text" panose="020B0503020202020204" pitchFamily="34" charset="-52"/>
              </a:rPr>
              <a:t>*на ЕПГУ </a:t>
            </a:r>
            <a:r>
              <a:rPr lang="en-US" sz="900" dirty="0">
                <a:ea typeface="Roboto Condensed" panose="020B0604020202020204" charset="0"/>
                <a:cs typeface="Golos Text" panose="020B0503020202020204" pitchFamily="34" charset="-52"/>
              </a:rPr>
              <a:t>(www.gosuslugi.ru)</a:t>
            </a:r>
            <a:endParaRPr lang="ru-RU" sz="900" dirty="0"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86F810E-E90D-4CAD-B253-43E6EA85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4489" y="3219962"/>
            <a:ext cx="298545" cy="70932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D7948A0-B152-4D97-BC94-4067A579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36" y="3472204"/>
            <a:ext cx="527872" cy="2977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C56ED37-9DEC-48D5-A5AE-09220001F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6591" y="4907601"/>
            <a:ext cx="298545" cy="70932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B2E7891-D370-49D4-922D-7E59EAA3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38" y="5159843"/>
            <a:ext cx="527872" cy="2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5" y="368301"/>
            <a:ext cx="11192451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Основные подходы к проведению сбора и анализа обратной связи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71476" y="1144475"/>
            <a:ext cx="1103543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53E66"/>
                </a:solidFill>
                <a:latin typeface="+mj-lt"/>
              </a:rPr>
              <a:t>Система сбора и анализа обратной связи </a:t>
            </a:r>
            <a:r>
              <a:rPr lang="ru-RU" dirty="0">
                <a:latin typeface="+mj-lt"/>
              </a:rPr>
              <a:t>- инструмент, направленный на оценку качества взаимодействия клиентов  с органом власти через </a:t>
            </a:r>
            <a:r>
              <a:rPr lang="ru-RU" b="1" dirty="0">
                <a:latin typeface="+mj-lt"/>
              </a:rPr>
              <a:t>сбор, агрегацию и анализ субъективных данных, полученных от внешних и внутренних клиентов.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71475" y="2378827"/>
            <a:ext cx="1128481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  <a:latin typeface="+mj-lt"/>
                <a:cs typeface="Golos Text" panose="020B0604020202020204" charset="-52"/>
              </a:rPr>
              <a:t>Пункты типовой ДК :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1.7. </a:t>
            </a:r>
            <a:r>
              <a:rPr lang="ru-RU" dirty="0">
                <a:latin typeface="+mj-lt"/>
              </a:rPr>
              <a:t>Утвержден порядок регулярного сбора и анализа обратной связи (от внешних и внутренних клиентов) органа исполнительной власти субъекта Российской Федерации (пункт 3.5. ДК субъекта РФ, пункт 1.7. ДК РОИВ)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1.8. </a:t>
            </a:r>
            <a:r>
              <a:rPr lang="ru-RU" dirty="0">
                <a:latin typeface="+mj-lt"/>
              </a:rPr>
              <a:t>В рамках сбора и анализа обратной связи проведена оценка удовлетворенности клиентов </a:t>
            </a:r>
            <a:r>
              <a:rPr lang="ru-RU" b="1" dirty="0">
                <a:solidFill>
                  <a:schemeClr val="accent3"/>
                </a:solidFill>
                <a:latin typeface="+mj-lt"/>
              </a:rPr>
              <a:t>по каждой группе процессов</a:t>
            </a:r>
            <a:r>
              <a:rPr lang="ru-RU" dirty="0">
                <a:latin typeface="+mj-lt"/>
              </a:rPr>
              <a:t>, выявлены проблемы (при наличии) (пункт 3.6. ДК субъекта РФ, пункт 1.8. ДК РОИВ)</a:t>
            </a:r>
          </a:p>
          <a:p>
            <a:pPr>
              <a:spcBef>
                <a:spcPts val="600"/>
              </a:spcBef>
            </a:pPr>
            <a:endParaRPr lang="ru-RU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3"/>
                </a:solidFill>
                <a:latin typeface="+mj-lt"/>
              </a:rPr>
              <a:t>Субъект Российской Федерации может принять решение утвердить единый порядок сбора и оценки обратной связи во всех РОИВ</a:t>
            </a:r>
            <a:endParaRPr lang="ru-RU" u="sng" dirty="0">
              <a:solidFill>
                <a:schemeClr val="accent3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u="sng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220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5" y="368300"/>
            <a:ext cx="11820525" cy="1647535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УСЛУГИ В РАМКАХ ЖС «ПОСТУПЛЕНИЕ В ВУЗ»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Пример услуг, требующих реинжиниринга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189400B-F719-4690-B74E-2B9BAD1D787D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3" name="Скругленный прямоугольник 91">
            <a:extLst>
              <a:ext uri="{FF2B5EF4-FFF2-40B4-BE49-F238E27FC236}">
                <a16:creationId xmlns:a16="http://schemas.microsoft.com/office/drawing/2014/main" xmlns="" id="{50205D88-4B9E-42CF-906B-C46B6D03F8C7}"/>
              </a:ext>
            </a:extLst>
          </p:cNvPr>
          <p:cNvSpPr/>
          <p:nvPr/>
        </p:nvSpPr>
        <p:spPr>
          <a:xfrm>
            <a:off x="4364191" y="4630303"/>
            <a:ext cx="3249041" cy="122629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4" name="Скругленный прямоугольник 92">
            <a:extLst>
              <a:ext uri="{FF2B5EF4-FFF2-40B4-BE49-F238E27FC236}">
                <a16:creationId xmlns:a16="http://schemas.microsoft.com/office/drawing/2014/main" xmlns="" id="{E37ECF0D-2A22-4F2D-A138-25A368E515A9}"/>
              </a:ext>
            </a:extLst>
          </p:cNvPr>
          <p:cNvSpPr/>
          <p:nvPr/>
        </p:nvSpPr>
        <p:spPr>
          <a:xfrm>
            <a:off x="8399516" y="4629875"/>
            <a:ext cx="3249041" cy="122629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5" name="Скругленный прямоугольник 90">
            <a:extLst>
              <a:ext uri="{FF2B5EF4-FFF2-40B4-BE49-F238E27FC236}">
                <a16:creationId xmlns:a16="http://schemas.microsoft.com/office/drawing/2014/main" xmlns="" id="{DDBD8092-9EA8-4D96-8438-CB5B66681E72}"/>
              </a:ext>
            </a:extLst>
          </p:cNvPr>
          <p:cNvSpPr/>
          <p:nvPr/>
        </p:nvSpPr>
        <p:spPr>
          <a:xfrm>
            <a:off x="494221" y="4630303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6" name="Скругленный прямоугольник 78">
            <a:extLst>
              <a:ext uri="{FF2B5EF4-FFF2-40B4-BE49-F238E27FC236}">
                <a16:creationId xmlns:a16="http://schemas.microsoft.com/office/drawing/2014/main" xmlns="" id="{5F8F4D23-642D-4E0C-89BD-7C90EE47B7D0}"/>
              </a:ext>
            </a:extLst>
          </p:cNvPr>
          <p:cNvSpPr/>
          <p:nvPr/>
        </p:nvSpPr>
        <p:spPr>
          <a:xfrm>
            <a:off x="4355083" y="2992752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7" name="Скругленный прямоугольник 84">
            <a:extLst>
              <a:ext uri="{FF2B5EF4-FFF2-40B4-BE49-F238E27FC236}">
                <a16:creationId xmlns:a16="http://schemas.microsoft.com/office/drawing/2014/main" xmlns="" id="{D586A831-604F-46A4-A05E-B97911E91B6C}"/>
              </a:ext>
            </a:extLst>
          </p:cNvPr>
          <p:cNvSpPr/>
          <p:nvPr/>
        </p:nvSpPr>
        <p:spPr>
          <a:xfrm>
            <a:off x="8378910" y="2995268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8" name="Скругленный прямоугольник 71">
            <a:extLst>
              <a:ext uri="{FF2B5EF4-FFF2-40B4-BE49-F238E27FC236}">
                <a16:creationId xmlns:a16="http://schemas.microsoft.com/office/drawing/2014/main" xmlns="" id="{E4A427D8-DEA0-407C-A832-30AE0430EBAA}"/>
              </a:ext>
            </a:extLst>
          </p:cNvPr>
          <p:cNvSpPr/>
          <p:nvPr/>
        </p:nvSpPr>
        <p:spPr>
          <a:xfrm>
            <a:off x="494221" y="2992753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49" name="Скругленный прямоугольник 50">
            <a:extLst>
              <a:ext uri="{FF2B5EF4-FFF2-40B4-BE49-F238E27FC236}">
                <a16:creationId xmlns:a16="http://schemas.microsoft.com/office/drawing/2014/main" xmlns="" id="{8E628C46-12AD-4E81-8784-E2AF252B286C}"/>
              </a:ext>
            </a:extLst>
          </p:cNvPr>
          <p:cNvSpPr/>
          <p:nvPr/>
        </p:nvSpPr>
        <p:spPr>
          <a:xfrm>
            <a:off x="8378910" y="1395539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50" name="Скругленный прямоугольник 79">
            <a:extLst>
              <a:ext uri="{FF2B5EF4-FFF2-40B4-BE49-F238E27FC236}">
                <a16:creationId xmlns:a16="http://schemas.microsoft.com/office/drawing/2014/main" xmlns="" id="{4C020A3E-ECD8-408B-A033-5924E0FA3335}"/>
              </a:ext>
            </a:extLst>
          </p:cNvPr>
          <p:cNvSpPr/>
          <p:nvPr/>
        </p:nvSpPr>
        <p:spPr>
          <a:xfrm>
            <a:off x="376765" y="1277481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D8E32848-6F16-4C06-ACAC-96DD4847E010}"/>
              </a:ext>
            </a:extLst>
          </p:cNvPr>
          <p:cNvSpPr/>
          <p:nvPr/>
        </p:nvSpPr>
        <p:spPr>
          <a:xfrm>
            <a:off x="517769" y="2993233"/>
            <a:ext cx="3273251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Сертификат </a:t>
            </a:r>
            <a:b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на материнский капитал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A862B5CC-8A2F-4692-B7F4-1B2BC579ED3D}"/>
              </a:ext>
            </a:extLst>
          </p:cNvPr>
          <p:cNvSpPr/>
          <p:nvPr/>
        </p:nvSpPr>
        <p:spPr>
          <a:xfrm>
            <a:off x="502739" y="3360197"/>
            <a:ext cx="32596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6% </a:t>
            </a:r>
            <a: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F605F69C-EA7E-474C-A85A-94E64D68490B}"/>
              </a:ext>
            </a:extLst>
          </p:cNvPr>
          <p:cNvSpPr/>
          <p:nvPr/>
        </p:nvSpPr>
        <p:spPr>
          <a:xfrm>
            <a:off x="477184" y="4766497"/>
            <a:ext cx="3290352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Подтверждение документов </a:t>
            </a:r>
            <a:b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об образовании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FF79DB83-DB09-4FC7-A827-85BF09DB0357}"/>
              </a:ext>
            </a:extLst>
          </p:cNvPr>
          <p:cNvSpPr/>
          <p:nvPr/>
        </p:nvSpPr>
        <p:spPr>
          <a:xfrm>
            <a:off x="497660" y="5138148"/>
            <a:ext cx="32698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5% </a:t>
            </a:r>
            <a: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16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7831EE1-4ECB-4D13-BD6B-BD6D3EA6DC93}"/>
              </a:ext>
            </a:extLst>
          </p:cNvPr>
          <p:cNvSpPr txBox="1"/>
          <p:nvPr/>
        </p:nvSpPr>
        <p:spPr>
          <a:xfrm>
            <a:off x="8353865" y="3025805"/>
            <a:ext cx="330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  <a:endParaRPr lang="ru-RU" sz="1400" dirty="0">
              <a:solidFill>
                <a:schemeClr val="bg1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E918D44-1F0D-4AFE-8D65-B599B8BF80F5}"/>
              </a:ext>
            </a:extLst>
          </p:cNvPr>
          <p:cNvSpPr txBox="1"/>
          <p:nvPr/>
        </p:nvSpPr>
        <p:spPr>
          <a:xfrm>
            <a:off x="8410257" y="4666332"/>
            <a:ext cx="320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DDF3C1FE-66BE-4BD1-AE67-1928DF92E58D}"/>
              </a:ext>
            </a:extLst>
          </p:cNvPr>
          <p:cNvSpPr/>
          <p:nvPr/>
        </p:nvSpPr>
        <p:spPr>
          <a:xfrm>
            <a:off x="8268208" y="5971145"/>
            <a:ext cx="23887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Golos Text" panose="020B0503020202020204" pitchFamily="34" charset="-52"/>
              </a:rPr>
              <a:t>* на основании открытого вопроса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7A209E56-18DE-4966-A807-0BE44F9F3D1A}"/>
              </a:ext>
            </a:extLst>
          </p:cNvPr>
          <p:cNvSpPr/>
          <p:nvPr/>
        </p:nvSpPr>
        <p:spPr>
          <a:xfrm>
            <a:off x="4364191" y="3265330"/>
            <a:ext cx="326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defRPr/>
            </a:pPr>
            <a:r>
              <a:rPr lang="ru-RU" sz="1400" dirty="0">
                <a:ea typeface="Roboto Condensed" panose="020B0604020202020204" charset="0"/>
                <a:cs typeface="Golos Text" panose="020B0503020202020204" pitchFamily="34" charset="-52"/>
              </a:rPr>
              <a:t>Низкая информированность о возможностях использования – </a:t>
            </a:r>
            <a:r>
              <a:rPr lang="ru-RU" sz="1400" b="1" dirty="0">
                <a:ea typeface="Roboto Condensed" panose="020B0604020202020204" charset="0"/>
                <a:cs typeface="Golos Text" panose="020B0503020202020204" pitchFamily="34" charset="-52"/>
              </a:rPr>
              <a:t>11%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93CCA18F-69A8-4F47-B255-7C97BD00ADA1}"/>
              </a:ext>
            </a:extLst>
          </p:cNvPr>
          <p:cNvSpPr/>
          <p:nvPr/>
        </p:nvSpPr>
        <p:spPr>
          <a:xfrm>
            <a:off x="4336258" y="4692841"/>
            <a:ext cx="32288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lnSpc>
                <a:spcPct val="90000"/>
              </a:lnSpc>
              <a:defRPr/>
            </a:pPr>
            <a:r>
              <a:rPr lang="ru-RU" sz="1400" dirty="0">
                <a:ea typeface="Roboto Condensed" panose="020B0604020202020204" charset="0"/>
                <a:cs typeface="Golos Text" panose="020B0503020202020204" pitchFamily="34" charset="-52"/>
              </a:rPr>
              <a:t>Сложный процесс оформления заявления  – </a:t>
            </a:r>
            <a:r>
              <a:rPr lang="ru-RU" sz="1400" b="1" dirty="0">
                <a:ea typeface="Roboto Condensed" panose="020B0604020202020204" charset="0"/>
                <a:cs typeface="Golos Text" panose="020B0503020202020204" pitchFamily="34" charset="-52"/>
              </a:rPr>
              <a:t>26%</a:t>
            </a:r>
          </a:p>
          <a:p>
            <a:pPr algn="ctr" defTabSz="384401" fontAlgn="ctr">
              <a:defRPr/>
            </a:pPr>
            <a:endParaRPr lang="ru-RU" sz="60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algn="ctr" defTabSz="384401" fontAlgn="ctr">
              <a:lnSpc>
                <a:spcPct val="90000"/>
              </a:lnSpc>
              <a:defRPr/>
            </a:pPr>
            <a:r>
              <a:rPr lang="ru-RU" sz="1400" dirty="0">
                <a:solidFill>
                  <a:srgbClr val="000000"/>
                </a:solidFill>
                <a:ea typeface="Roboto Condensed" panose="020B0604020202020204" charset="0"/>
                <a:cs typeface="Golos Text" panose="020B0503020202020204" pitchFamily="34" charset="-52"/>
              </a:rPr>
              <a:t>Трудности в получении информации о правилах предоставления услуги – </a:t>
            </a:r>
            <a:r>
              <a:rPr lang="ru-RU" sz="1400" b="1" dirty="0">
                <a:solidFill>
                  <a:srgbClr val="000000"/>
                </a:solidFill>
                <a:ea typeface="Roboto Condensed" panose="020B0604020202020204" charset="0"/>
                <a:cs typeface="Golos Text" panose="020B0503020202020204" pitchFamily="34" charset="-52"/>
              </a:rPr>
              <a:t>11%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051E049-E47D-472B-AEC2-C7A72AC03E23}"/>
              </a:ext>
            </a:extLst>
          </p:cNvPr>
          <p:cNvSpPr txBox="1"/>
          <p:nvPr/>
        </p:nvSpPr>
        <p:spPr>
          <a:xfrm>
            <a:off x="8378910" y="3413582"/>
            <a:ext cx="32364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Отсутствие удобных каналов для получения информации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Разночтения в правилах использования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BD12100-B070-4534-9D8F-2E97DD4FE150}"/>
              </a:ext>
            </a:extLst>
          </p:cNvPr>
          <p:cNvSpPr/>
          <p:nvPr/>
        </p:nvSpPr>
        <p:spPr>
          <a:xfrm>
            <a:off x="8353865" y="5041343"/>
            <a:ext cx="33267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84401"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Длительность сроков получения услуги</a:t>
            </a:r>
          </a:p>
          <a:p>
            <a:pPr marL="285750" indent="-285750" defTabSz="384401"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ea typeface="Roboto Condensed" panose="020B0604020202020204" charset="0"/>
                <a:cs typeface="Golos Text" panose="020B0503020202020204" pitchFamily="34" charset="-52"/>
              </a:rPr>
              <a:t>Перебои в работе ЕПГУ (www.gosuslugi.ru)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CB1157A-1C7D-4A52-ACBD-C4F647D18285}"/>
              </a:ext>
            </a:extLst>
          </p:cNvPr>
          <p:cNvSpPr txBox="1"/>
          <p:nvPr/>
        </p:nvSpPr>
        <p:spPr>
          <a:xfrm>
            <a:off x="487708" y="5644434"/>
            <a:ext cx="3266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ea typeface="Roboto Condensed" panose="020B0604020202020204" charset="0"/>
                <a:cs typeface="Golos Text" panose="020B0503020202020204" pitchFamily="34" charset="-52"/>
              </a:rPr>
              <a:t>*личное посещение ведомств, организации – 13%</a:t>
            </a:r>
          </a:p>
        </p:txBody>
      </p:sp>
      <p:sp>
        <p:nvSpPr>
          <p:cNvPr id="63" name="Скругленный прямоугольник 46">
            <a:extLst>
              <a:ext uri="{FF2B5EF4-FFF2-40B4-BE49-F238E27FC236}">
                <a16:creationId xmlns:a16="http://schemas.microsoft.com/office/drawing/2014/main" xmlns="" id="{A9068BCB-7AF9-4CF0-B840-EA9BF1FFF42E}"/>
              </a:ext>
            </a:extLst>
          </p:cNvPr>
          <p:cNvSpPr/>
          <p:nvPr/>
        </p:nvSpPr>
        <p:spPr>
          <a:xfrm>
            <a:off x="4364191" y="1395539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64" name="Скругленный прямоугольник 87">
            <a:extLst>
              <a:ext uri="{FF2B5EF4-FFF2-40B4-BE49-F238E27FC236}">
                <a16:creationId xmlns:a16="http://schemas.microsoft.com/office/drawing/2014/main" xmlns="" id="{323148BB-B6CD-4D53-A6AF-1D9C6F6E32CC}"/>
              </a:ext>
            </a:extLst>
          </p:cNvPr>
          <p:cNvSpPr/>
          <p:nvPr/>
        </p:nvSpPr>
        <p:spPr>
          <a:xfrm>
            <a:off x="477185" y="1366767"/>
            <a:ext cx="3276690" cy="1244963"/>
          </a:xfrm>
          <a:prstGeom prst="roundRect">
            <a:avLst>
              <a:gd name="adj" fmla="val 14416"/>
            </a:avLst>
          </a:prstGeom>
          <a:solidFill>
            <a:srgbClr val="0082A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A64BB134-685D-41AE-8351-A4956942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4489" y="1651983"/>
            <a:ext cx="298545" cy="709326"/>
          </a:xfrm>
          <a:prstGeom prst="rect">
            <a:avLst/>
          </a:prstGeom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B6E65075-E1D8-49E4-A9C1-C74E8CFD2D04}"/>
              </a:ext>
            </a:extLst>
          </p:cNvPr>
          <p:cNvSpPr/>
          <p:nvPr/>
        </p:nvSpPr>
        <p:spPr>
          <a:xfrm>
            <a:off x="494221" y="1466722"/>
            <a:ext cx="323560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ea typeface="Golos Text VF Medium" pitchFamily="2" charset="0"/>
                <a:cs typeface="Golos Text" panose="020B0503020202020204" pitchFamily="34" charset="-52"/>
              </a:rPr>
              <a:t>Запись на прием к врачу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B91BC06C-863E-4D25-A335-D98AB1D7D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36" y="1904225"/>
            <a:ext cx="527872" cy="297774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65642FE-828C-4BCE-8E28-E0168321B961}"/>
              </a:ext>
            </a:extLst>
          </p:cNvPr>
          <p:cNvSpPr/>
          <p:nvPr/>
        </p:nvSpPr>
        <p:spPr>
          <a:xfrm>
            <a:off x="487708" y="1695412"/>
            <a:ext cx="3252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Golos Text VF Medium" pitchFamily="2" charset="0"/>
                <a:cs typeface="Golos Text" panose="020B0503020202020204" pitchFamily="34" charset="-52"/>
              </a:rPr>
              <a:t>7% </a:t>
            </a:r>
            <a: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  <a:t/>
            </a:r>
            <a:br>
              <a:rPr lang="ru-RU" sz="2000" dirty="0">
                <a:ea typeface="Golos Text VF Medium" pitchFamily="2" charset="0"/>
                <a:cs typeface="Golos Text" panose="020B0503020202020204" pitchFamily="34" charset="-52"/>
              </a:rPr>
            </a:br>
            <a:r>
              <a:rPr lang="ru-RU" sz="1400" dirty="0">
                <a:ea typeface="Golos Text VF Medium" pitchFamily="2" charset="0"/>
                <a:cs typeface="Golos Text" panose="020B0503020202020204" pitchFamily="34" charset="-52"/>
              </a:rPr>
              <a:t>неудовлетворенность</a:t>
            </a:r>
            <a:endParaRPr lang="ru-RU" sz="1400" dirty="0">
              <a:cs typeface="Golos Text" panose="020B0503020202020204" pitchFamily="34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AA92676-A10A-4CA6-B183-E523A80D1743}"/>
              </a:ext>
            </a:extLst>
          </p:cNvPr>
          <p:cNvSpPr/>
          <p:nvPr/>
        </p:nvSpPr>
        <p:spPr>
          <a:xfrm>
            <a:off x="4355083" y="1718175"/>
            <a:ext cx="325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4401" fontAlgn="ctr">
              <a:defRPr/>
            </a:pPr>
            <a:r>
              <a:rPr lang="ru-RU" sz="1400" dirty="0">
                <a:ea typeface="Roboto Condensed" panose="020B0604020202020204" charset="0"/>
                <a:cs typeface="Golos Text" panose="020B0503020202020204" pitchFamily="34" charset="-52"/>
              </a:rPr>
              <a:t>Трудно записаться на прием в поликлинику  – </a:t>
            </a:r>
            <a:r>
              <a:rPr lang="ru-RU" sz="1400" b="1" dirty="0">
                <a:ea typeface="Roboto Condensed" panose="020B0604020202020204" charset="0"/>
                <a:cs typeface="Golos Text" panose="020B0503020202020204" pitchFamily="34" charset="-52"/>
              </a:rPr>
              <a:t>11%</a:t>
            </a:r>
            <a:endParaRPr lang="ru-RU" sz="1400" b="1" dirty="0">
              <a:solidFill>
                <a:srgbClr val="000000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C9A8F3C-D936-46DC-90C8-795A1D5E94CE}"/>
              </a:ext>
            </a:extLst>
          </p:cNvPr>
          <p:cNvSpPr txBox="1"/>
          <p:nvPr/>
        </p:nvSpPr>
        <p:spPr>
          <a:xfrm>
            <a:off x="8353865" y="1446578"/>
            <a:ext cx="332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Roboto Condensed" panose="020B0604020202020204" charset="0"/>
                <a:cs typeface="Golos Text" panose="020B0503020202020204" pitchFamily="34" charset="-52"/>
              </a:rPr>
              <a:t>Основные проблемы*</a:t>
            </a:r>
          </a:p>
          <a:p>
            <a:pPr algn="ctr"/>
            <a:endParaRPr lang="ru-RU" sz="1400" dirty="0">
              <a:solidFill>
                <a:schemeClr val="bg1"/>
              </a:solidFill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AE7D9F1-C214-4041-AEE4-74246DF6524A}"/>
              </a:ext>
            </a:extLst>
          </p:cNvPr>
          <p:cNvSpPr txBox="1"/>
          <p:nvPr/>
        </p:nvSpPr>
        <p:spPr>
          <a:xfrm>
            <a:off x="8410257" y="1756032"/>
            <a:ext cx="346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Перебои в работе ЕПГУ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Отсутствие свободных слотов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ea typeface="Roboto Condensed" panose="020B0604020202020204" charset="0"/>
                <a:cs typeface="Golos Text" panose="020B0503020202020204" pitchFamily="34" charset="-52"/>
              </a:rPr>
              <a:t>Хамство сотрудников поликлиники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F86D3A5-746E-419C-B24C-5950F95B65CD}"/>
              </a:ext>
            </a:extLst>
          </p:cNvPr>
          <p:cNvSpPr txBox="1"/>
          <p:nvPr/>
        </p:nvSpPr>
        <p:spPr>
          <a:xfrm>
            <a:off x="493740" y="2259798"/>
            <a:ext cx="323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4401">
              <a:defRPr/>
            </a:pPr>
            <a:r>
              <a:rPr lang="ru-RU" sz="800" dirty="0">
                <a:ea typeface="Roboto Condensed" panose="020B0604020202020204" charset="0"/>
                <a:cs typeface="Golos Text" panose="020B0503020202020204" pitchFamily="34" charset="-52"/>
              </a:rPr>
              <a:t>*личное посещение поликлиники – 13%</a:t>
            </a:r>
          </a:p>
          <a:p>
            <a:pPr algn="ctr" defTabSz="384401">
              <a:defRPr/>
            </a:pPr>
            <a:r>
              <a:rPr lang="ru-RU" sz="800" dirty="0">
                <a:ea typeface="Roboto Condensed" panose="020B0604020202020204" charset="0"/>
                <a:cs typeface="Golos Text" panose="020B0503020202020204" pitchFamily="34" charset="-52"/>
              </a:rPr>
              <a:t>на региональном портале услуг – 10%</a:t>
            </a:r>
            <a:endParaRPr lang="ru-RU" dirty="0">
              <a:ea typeface="Roboto Condensed" panose="020B0604020202020204" charset="0"/>
              <a:cs typeface="Golos Text" panose="020B0503020202020204" pitchFamily="34" charset="-52"/>
            </a:endParaRPr>
          </a:p>
        </p:txBody>
      </p:sp>
      <p:sp>
        <p:nvSpPr>
          <p:cNvPr id="73" name="Скругленный прямоугольник 48">
            <a:extLst>
              <a:ext uri="{FF2B5EF4-FFF2-40B4-BE49-F238E27FC236}">
                <a16:creationId xmlns:a16="http://schemas.microsoft.com/office/drawing/2014/main" xmlns="" id="{AB0BDB4F-41B6-4D84-8BF9-43AB9B2B22C8}"/>
              </a:ext>
            </a:extLst>
          </p:cNvPr>
          <p:cNvSpPr/>
          <p:nvPr/>
        </p:nvSpPr>
        <p:spPr>
          <a:xfrm>
            <a:off x="371475" y="2878845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74" name="Скругленный прямоугольник 49">
            <a:extLst>
              <a:ext uri="{FF2B5EF4-FFF2-40B4-BE49-F238E27FC236}">
                <a16:creationId xmlns:a16="http://schemas.microsoft.com/office/drawing/2014/main" xmlns="" id="{493FA9C5-080E-4808-A634-0ADE6EF27935}"/>
              </a:ext>
            </a:extLst>
          </p:cNvPr>
          <p:cNvSpPr/>
          <p:nvPr/>
        </p:nvSpPr>
        <p:spPr>
          <a:xfrm>
            <a:off x="371475" y="4516168"/>
            <a:ext cx="11507632" cy="1438223"/>
          </a:xfrm>
          <a:prstGeom prst="roundRect">
            <a:avLst>
              <a:gd name="adj" fmla="val 14416"/>
            </a:avLst>
          </a:prstGeom>
          <a:noFill/>
          <a:ln w="38100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Golos Text" panose="020B0503020202020204" pitchFamily="34" charset="-5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7701409-2F9F-4EF9-896F-BE4FFA54CEBC}"/>
              </a:ext>
            </a:extLst>
          </p:cNvPr>
          <p:cNvSpPr txBox="1"/>
          <p:nvPr/>
        </p:nvSpPr>
        <p:spPr>
          <a:xfrm>
            <a:off x="493740" y="3894153"/>
            <a:ext cx="326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ea typeface="Roboto Condensed" panose="020B0604020202020204" charset="0"/>
                <a:cs typeface="Golos Text" panose="020B0503020202020204" pitchFamily="34" charset="-52"/>
              </a:rPr>
              <a:t>*на региональном портале услуг – 20%</a:t>
            </a:r>
          </a:p>
          <a:p>
            <a:pPr algn="ctr"/>
            <a:r>
              <a:rPr lang="ru-RU" sz="800" dirty="0">
                <a:ea typeface="Roboto Condensed" panose="020B0604020202020204" charset="0"/>
                <a:cs typeface="Golos Text" panose="020B0503020202020204" pitchFamily="34" charset="-52"/>
              </a:rPr>
              <a:t>на ЕПГУ (www.gosuslugi.ru) – 10%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E192824-97BF-48A2-8F6E-138766DD0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4489" y="3200720"/>
            <a:ext cx="298545" cy="70932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8564DD9F-1E88-4C7B-A1F7-72C8A23C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36" y="3452962"/>
            <a:ext cx="527872" cy="29777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39F0DE8-B7B9-4683-963A-C9B525ED1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63"/>
          <a:stretch/>
        </p:blipFill>
        <p:spPr>
          <a:xfrm flipH="1">
            <a:off x="3916591" y="4888359"/>
            <a:ext cx="298545" cy="70932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929D17BD-62E1-4D22-95DC-273B3EEAE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38" y="5140601"/>
            <a:ext cx="527872" cy="2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4965634" cy="76070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</a:t>
            </a:r>
            <a:br>
              <a:rPr lang="ru-RU" dirty="0"/>
            </a:br>
            <a:r>
              <a:rPr lang="ru-RU" dirty="0"/>
              <a:t>по результатам обратной связи 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F189400B-F719-4690-B74E-2B9BAD1D787D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05204A4-CC94-4E49-B709-67C370BAA5C2}"/>
              </a:ext>
            </a:extLst>
          </p:cNvPr>
          <p:cNvSpPr/>
          <p:nvPr/>
        </p:nvSpPr>
        <p:spPr>
          <a:xfrm>
            <a:off x="853428" y="1587533"/>
            <a:ext cx="1085279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Сократить количество видимых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технических сбоев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ЕПГУ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1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7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Обеспечить интуитивно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понятный поиск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на портале ЕПГУ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5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6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Создать </a:t>
            </a:r>
            <a:r>
              <a:rPr lang="ru-RU" sz="1600" dirty="0" err="1">
                <a:ea typeface="Roboto Condensed" panose="020B0604020202020204" charset="0"/>
                <a:cs typeface="Golos Text" panose="020B0503020202020204" pitchFamily="34" charset="-52"/>
              </a:rPr>
              <a:t>омниканальную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техподдержку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5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60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Осуществить информационную поддержку клиента (</a:t>
            </a:r>
            <a:r>
              <a:rPr lang="ru-RU" sz="1600" b="1" dirty="0" err="1">
                <a:ea typeface="Roboto Condensed" panose="020B0604020202020204" charset="0"/>
                <a:cs typeface="Golos Text" panose="020B0503020202020204" pitchFamily="34" charset="-52"/>
              </a:rPr>
              <a:t>аккаунтинг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: обратная связь, оповещения, уведомления)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5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4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Реализовать меры по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привлечению медицинских кадров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для повышения возможностей приема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5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700" b="1" dirty="0">
                <a:ea typeface="Roboto Condensed" panose="020B0604020202020204" charset="0"/>
                <a:cs typeface="Golos Text" panose="020B0503020202020204" pitchFamily="34" charset="-52"/>
              </a:rPr>
              <a:t> </a:t>
            </a:r>
            <a:r>
              <a:rPr lang="ru-RU" sz="400" b="1" dirty="0">
                <a:ea typeface="Roboto Condensed" panose="020B0604020202020204" charset="0"/>
                <a:cs typeface="Golos Text" panose="020B0503020202020204" pitchFamily="34" charset="-52"/>
              </a:rPr>
              <a:t> </a:t>
            </a:r>
            <a:endParaRPr lang="ru-RU" sz="700" b="1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Усилить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информирование граждан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о предоставляемых услугах и правилах их получения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5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4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Внедрить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интерактивные чек-листы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статуса услуг вне зависимости от способа их получения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4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Закрепить </a:t>
            </a:r>
            <a:r>
              <a:rPr lang="ru-RU" sz="1600" b="1" dirty="0" err="1">
                <a:ea typeface="Roboto Condensed" panose="020B0604020202020204" charset="0"/>
                <a:cs typeface="Golos Text" panose="020B0503020202020204" pitchFamily="34" charset="-52"/>
              </a:rPr>
              <a:t>клиентоцентричный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 подход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в обслуживании, разработать соответствующие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скрипты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 для специалистов, взаимодействующих с клиентами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0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400" dirty="0">
              <a:ea typeface="Roboto Condensed" panose="020B0604020202020204" charset="0"/>
              <a:cs typeface="Golos Text" panose="020B0503020202020204" pitchFamily="34" charset="-52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Повысить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оперативность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 получения услуг за счет 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оптимизации требований 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и межведомственного взаимодействия (</a:t>
            </a:r>
            <a:r>
              <a:rPr lang="ru-RU" sz="1600" b="1" dirty="0">
                <a:ea typeface="Roboto Condensed" panose="020B0604020202020204" charset="0"/>
                <a:cs typeface="Golos Text" panose="020B0503020202020204" pitchFamily="34" charset="-52"/>
              </a:rPr>
              <a:t>СМЭВ-запросы</a:t>
            </a:r>
            <a:r>
              <a:rPr lang="ru-RU" sz="1600" dirty="0">
                <a:ea typeface="Roboto Condensed" panose="020B0604020202020204" charset="0"/>
                <a:cs typeface="Golos Text" panose="020B0503020202020204" pitchFamily="34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26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938E7C-69EB-5F1C-2145-0A7716CA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176D09-5484-A80E-B43C-40F7D84920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352495"/>
            <a:ext cx="5195726" cy="5920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Управление «Мониторинг услуг и обратная связь»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D3815-256E-8BC8-DDDF-038E0B50D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2"/>
          <a:stretch/>
        </p:blipFill>
        <p:spPr>
          <a:xfrm>
            <a:off x="371475" y="6092825"/>
            <a:ext cx="1022243" cy="396000"/>
          </a:xfrm>
          <a:prstGeom prst="rect">
            <a:avLst/>
          </a:prstGeom>
        </p:spPr>
      </p:pic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xmlns="" id="{997C8F9B-E722-4852-90A5-D84272EDB7B7}"/>
              </a:ext>
            </a:extLst>
          </p:cNvPr>
          <p:cNvSpPr txBox="1">
            <a:spLocks/>
          </p:cNvSpPr>
          <p:nvPr/>
        </p:nvSpPr>
        <p:spPr>
          <a:xfrm>
            <a:off x="10848975" y="60928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>
                <a:solidFill>
                  <a:schemeClr val="bg1"/>
                </a:solidFill>
              </a:rPr>
              <a:pPr/>
              <a:t>42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EE9479-F9EF-4926-8D07-FD6E9D9FB249}"/>
              </a:ext>
            </a:extLst>
          </p:cNvPr>
          <p:cNvSpPr txBox="1"/>
          <p:nvPr/>
        </p:nvSpPr>
        <p:spPr>
          <a:xfrm>
            <a:off x="2358418" y="1869258"/>
            <a:ext cx="467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  <a:t>ЦАПКО МИРОСЛАВА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  <a:t>СЕРГЕЕВНА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2"/>
                </a:solidFill>
                <a:cs typeface="Golos Text" panose="020B0503020202020204" pitchFamily="34" charset="-52"/>
              </a:rPr>
              <a:t>Руководитель управления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  <a:t> </a:t>
            </a:r>
            <a:b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</a:br>
            <a:r>
              <a:rPr lang="en-US" sz="2000" dirty="0">
                <a:solidFill>
                  <a:schemeClr val="accent2"/>
                </a:solidFill>
                <a:cs typeface="Golos Text" panose="020B0503020202020204" pitchFamily="34" charset="-52"/>
              </a:rPr>
              <a:t>m.tsapko@ac.gov.ru</a:t>
            </a:r>
            <a:endParaRPr lang="ru-RU" sz="2000" dirty="0">
              <a:solidFill>
                <a:schemeClr val="accent2"/>
              </a:solidFill>
              <a:cs typeface="Golos Text" panose="020B0503020202020204" pitchFamily="34" charset="-52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1"/>
                </a:solidFill>
                <a:cs typeface="Golos Text" panose="020B0503020202020204" pitchFamily="34" charset="-52"/>
              </a:rPr>
              <a:t>Telegram @MiroslavaTS</a:t>
            </a:r>
            <a:endParaRPr lang="ru-RU" sz="2000" b="1" dirty="0">
              <a:solidFill>
                <a:schemeClr val="accent1"/>
              </a:solidFill>
              <a:cs typeface="Golos Text" panose="020B0503020202020204" pitchFamily="34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C7763A-E135-4BE8-9013-07C612928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0" t="28807" r="16677" b="54211"/>
          <a:stretch/>
        </p:blipFill>
        <p:spPr>
          <a:xfrm>
            <a:off x="553535" y="1809204"/>
            <a:ext cx="1680366" cy="1680366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6E57ED-0AA0-43AD-8C90-0CDDF14C5036}"/>
              </a:ext>
            </a:extLst>
          </p:cNvPr>
          <p:cNvSpPr txBox="1"/>
          <p:nvPr/>
        </p:nvSpPr>
        <p:spPr>
          <a:xfrm>
            <a:off x="-72428" y="4309633"/>
            <a:ext cx="3831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  <a:t>МИРОНОВА </a:t>
            </a:r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Golos Text" panose="020B0503020202020204" pitchFamily="34" charset="-52"/>
              </a:rPr>
              <a:t>АННА АЛЕКСЕЕВНА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chemeClr val="accent2"/>
                </a:solidFill>
                <a:cs typeface="Golos Text" panose="020B0503020202020204" pitchFamily="34" charset="-52"/>
              </a:rPr>
              <a:t>Руководитель направления</a:t>
            </a:r>
            <a:endParaRPr lang="ru-RU" sz="2000" dirty="0">
              <a:solidFill>
                <a:schemeClr val="accent2"/>
              </a:solidFill>
              <a:cs typeface="Golos Text" panose="020B0503020202020204" pitchFamily="34" charset="-52"/>
              <a:hlinkClick r:id="rId6"/>
            </a:endParaRPr>
          </a:p>
          <a:p>
            <a:pPr algn="r">
              <a:lnSpc>
                <a:spcPct val="80000"/>
              </a:lnSpc>
            </a:pPr>
            <a:endParaRPr lang="ru-RU" sz="2000" dirty="0">
              <a:solidFill>
                <a:schemeClr val="accent2"/>
              </a:solidFill>
              <a:cs typeface="Golos Text" panose="020B0503020202020204" pitchFamily="34" charset="-52"/>
            </a:endParaRPr>
          </a:p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cs typeface="Golos Text" panose="020B0503020202020204" pitchFamily="34" charset="-52"/>
              </a:rPr>
              <a:t>a.mironova@ac.gov.ru</a:t>
            </a:r>
            <a:endParaRPr lang="ru-RU" sz="2000" dirty="0">
              <a:solidFill>
                <a:schemeClr val="accent2"/>
              </a:solidFill>
              <a:cs typeface="Golos Text" panose="020B0503020202020204" pitchFamily="34" charset="-52"/>
            </a:endParaRPr>
          </a:p>
          <a:p>
            <a:pPr algn="r">
              <a:lnSpc>
                <a:spcPct val="80000"/>
              </a:lnSpc>
            </a:pPr>
            <a:r>
              <a:rPr lang="en-US" sz="1200" b="1" dirty="0">
                <a:cs typeface="Golos Text" panose="020B0503020202020204" pitchFamily="34" charset="-52"/>
              </a:rPr>
              <a:t>             </a:t>
            </a:r>
            <a:r>
              <a:rPr lang="en-US" sz="2000" b="1" dirty="0">
                <a:solidFill>
                  <a:schemeClr val="accent1"/>
                </a:solidFill>
                <a:cs typeface="Golos Text" panose="020B0503020202020204" pitchFamily="34" charset="-52"/>
              </a:rPr>
              <a:t>Telegram @</a:t>
            </a:r>
            <a:r>
              <a:rPr lang="en-US" sz="2000" b="1" dirty="0" err="1">
                <a:solidFill>
                  <a:schemeClr val="accent1"/>
                </a:solidFill>
                <a:cs typeface="Golos Text" panose="020B0503020202020204" pitchFamily="34" charset="-52"/>
              </a:rPr>
              <a:t>AMironova_AC</a:t>
            </a:r>
            <a:endParaRPr lang="ru-RU" sz="2000" b="1" dirty="0">
              <a:solidFill>
                <a:schemeClr val="accent1"/>
              </a:solidFill>
              <a:cs typeface="Golos Text" panose="020B0503020202020204" pitchFamily="34" charset="-52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xmlns="" id="{68C090AD-A189-4D97-866B-D5F76D1D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77" y="4031431"/>
            <a:ext cx="1801985" cy="18478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515339E7-F46C-4E55-8BDF-5F65CD000BEF}"/>
              </a:ext>
            </a:extLst>
          </p:cNvPr>
          <p:cNvSpPr txBox="1">
            <a:spLocks/>
          </p:cNvSpPr>
          <p:nvPr/>
        </p:nvSpPr>
        <p:spPr>
          <a:xfrm>
            <a:off x="6719767" y="1620036"/>
            <a:ext cx="4833611" cy="3803592"/>
          </a:xfrm>
          <a:prstGeom prst="rect">
            <a:avLst/>
          </a:prstGeom>
        </p:spPr>
        <p:txBody>
          <a:bodyPr vert="horz" wrap="square" lIns="0" tIns="7607" rIns="0" bIns="0" rtlCol="0" anchor="ctr">
            <a:spAutoFit/>
          </a:bodyPr>
          <a:lstStyle>
            <a:lvl1pPr algn="ctr" defTabSz="1770370" rtl="0" eaLnBrk="1" latinLnBrk="0" hangingPunct="1">
              <a:spcBef>
                <a:spcPct val="0"/>
              </a:spcBef>
              <a:buNone/>
              <a:defRPr sz="8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sz="2400" b="1" spc="-45" dirty="0">
                <a:solidFill>
                  <a:schemeClr val="bg1"/>
                </a:solidFill>
                <a:latin typeface="+mn-lt"/>
                <a:cs typeface="Golos Text DemiBold"/>
              </a:rPr>
              <a:t>Методические рекомендации</a:t>
            </a: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endParaRPr lang="ru-RU" sz="2400" b="1" spc="-45" dirty="0">
              <a:solidFill>
                <a:schemeClr val="bg1"/>
              </a:solidFill>
              <a:latin typeface="+mn-lt"/>
              <a:cs typeface="Golos Text DemiBold"/>
            </a:endParaRP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sz="2400" b="1" spc="-45" dirty="0">
                <a:solidFill>
                  <a:schemeClr val="bg1"/>
                </a:solidFill>
                <a:latin typeface="+mn-lt"/>
                <a:cs typeface="Golos Text DemiBold"/>
              </a:rPr>
              <a:t>Примеры инструментариев</a:t>
            </a: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endParaRPr lang="ru-RU" sz="2400" b="1" spc="-45" dirty="0">
              <a:solidFill>
                <a:schemeClr val="bg1"/>
              </a:solidFill>
              <a:latin typeface="+mn-lt"/>
              <a:cs typeface="Golos Text DemiBold"/>
            </a:endParaRP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sz="2400" b="1" spc="-45" dirty="0">
                <a:solidFill>
                  <a:schemeClr val="bg1"/>
                </a:solidFill>
                <a:latin typeface="+mn-lt"/>
                <a:cs typeface="Golos Text DemiBold"/>
              </a:rPr>
              <a:t>Экспертное сопровождение</a:t>
            </a: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endParaRPr lang="ru-RU" sz="2400" b="1" spc="-45" dirty="0">
              <a:solidFill>
                <a:schemeClr val="bg1"/>
              </a:solidFill>
              <a:latin typeface="+mn-lt"/>
              <a:cs typeface="Golos Text DemiBold"/>
            </a:endParaRP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sz="2400" b="1" spc="-45" dirty="0">
                <a:solidFill>
                  <a:schemeClr val="bg1"/>
                </a:solidFill>
                <a:latin typeface="+mn-lt"/>
                <a:cs typeface="Golos Text DemiBold"/>
              </a:rPr>
              <a:t>Консультация по программному обеспечению</a:t>
            </a: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endParaRPr lang="ru-RU" sz="2400" b="1" spc="-45" dirty="0">
              <a:solidFill>
                <a:schemeClr val="bg1"/>
              </a:solidFill>
              <a:latin typeface="+mn-lt"/>
              <a:cs typeface="Golos Text DemiBold"/>
            </a:endParaRPr>
          </a:p>
          <a:p>
            <a:pPr marL="457200" indent="-457200" algn="l">
              <a:spcBef>
                <a:spcPts val="60"/>
              </a:spcBef>
              <a:buFont typeface="Wingdings" panose="05000000000000000000" pitchFamily="2" charset="2"/>
              <a:buChar char="ü"/>
            </a:pPr>
            <a:r>
              <a:rPr lang="ru-RU" sz="2400" b="1" spc="-45" dirty="0">
                <a:solidFill>
                  <a:schemeClr val="bg1"/>
                </a:solidFill>
                <a:latin typeface="+mn-lt"/>
                <a:cs typeface="Golos Text DemiBold"/>
              </a:rPr>
              <a:t>Обучение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496283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938E7C-69EB-5F1C-2145-0A7716CA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75176D09-5484-A80E-B43C-40F7D84920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352495"/>
            <a:ext cx="5195726" cy="5920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Направления исследовательских работ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ED3815-256E-8BC8-DDDF-038E0B50D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2"/>
          <a:stretch/>
        </p:blipFill>
        <p:spPr>
          <a:xfrm>
            <a:off x="371475" y="6092825"/>
            <a:ext cx="1022243" cy="396000"/>
          </a:xfrm>
          <a:prstGeom prst="rect">
            <a:avLst/>
          </a:prstGeom>
        </p:spPr>
      </p:pic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xmlns="" id="{997C8F9B-E722-4852-90A5-D84272EDB7B7}"/>
              </a:ext>
            </a:extLst>
          </p:cNvPr>
          <p:cNvSpPr txBox="1">
            <a:spLocks/>
          </p:cNvSpPr>
          <p:nvPr/>
        </p:nvSpPr>
        <p:spPr>
          <a:xfrm>
            <a:off x="10848975" y="60928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>
                <a:solidFill>
                  <a:schemeClr val="bg1"/>
                </a:solidFill>
              </a:rPr>
              <a:pPr/>
              <a:t>43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5" y="1789691"/>
            <a:ext cx="6096000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Удовлетворенность взаимодействием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 государством</a:t>
            </a:r>
            <a:endParaRPr lang="en-US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Доверие к власти</a:t>
            </a:r>
            <a:endParaRPr lang="en-US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Социально-экономический барометр</a:t>
            </a:r>
            <a:endParaRPr lang="en-US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Инициативы социально-экономического развития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Сопровождение ЖС</a:t>
            </a:r>
            <a:endParaRPr lang="en-US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1018" y="1445033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Сертификация услуг и сервисов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Новые услуги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Оценка эффективности ОИВ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lvl="1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 сопровождение проектов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Сопровождение НПА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Обеспечение поручений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Майский указ Президента РФ</a:t>
            </a:r>
          </a:p>
        </p:txBody>
      </p:sp>
    </p:spTree>
    <p:extLst>
      <p:ext uri="{BB962C8B-B14F-4D97-AF65-F5344CB8AC3E}">
        <p14:creationId xmlns:p14="http://schemas.microsoft.com/office/powerpoint/2010/main" val="3001662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20142" t="33989" r="19190" b="38000"/>
          <a:stretch/>
        </p:blipFill>
        <p:spPr>
          <a:xfrm>
            <a:off x="6160655" y="660401"/>
            <a:ext cx="5708072" cy="5708072"/>
          </a:xfrm>
          <a:prstGeom prst="roundRect">
            <a:avLst>
              <a:gd name="adj" fmla="val 6891"/>
            </a:avLst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5652C561-76F6-45BC-8A87-78C7A8F5472A}"/>
              </a:ext>
            </a:extLst>
          </p:cNvPr>
          <p:cNvSpPr txBox="1">
            <a:spLocks/>
          </p:cNvSpPr>
          <p:nvPr/>
        </p:nvSpPr>
        <p:spPr bwMode="auto">
          <a:xfrm>
            <a:off x="907195" y="2555275"/>
            <a:ext cx="4868442" cy="4581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Миронова Анна Алексеевна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Руководитель направления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АЦ при Правительстве РФ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a.mironova@ac.gov.ru</a:t>
            </a:r>
            <a:endParaRPr lang="ru-RU" sz="200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@AMironova_AC</a:t>
            </a:r>
            <a:endParaRPr lang="ru-RU" sz="200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1A5CE8F7-BA09-419F-8957-61B31BE9821C}"/>
              </a:ext>
            </a:extLst>
          </p:cNvPr>
          <p:cNvSpPr txBox="1">
            <a:spLocks/>
          </p:cNvSpPr>
          <p:nvPr/>
        </p:nvSpPr>
        <p:spPr>
          <a:xfrm>
            <a:off x="-500056" y="417088"/>
            <a:ext cx="7543800" cy="11528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spc="-79" dirty="0">
                <a:solidFill>
                  <a:schemeClr val="accent1"/>
                </a:solidFill>
                <a:cs typeface="Tahoma"/>
              </a:rPr>
              <a:t>Спасибо за внимание</a:t>
            </a:r>
            <a:r>
              <a:rPr lang="en-US" sz="4100" spc="-79" dirty="0">
                <a:solidFill>
                  <a:schemeClr val="accent1"/>
                </a:solidFill>
                <a:cs typeface="Tahoma"/>
              </a:rPr>
              <a:t>!  </a:t>
            </a:r>
            <a:endParaRPr lang="ru-RU" sz="4100" spc="-79" dirty="0">
              <a:solidFill>
                <a:schemeClr val="accent1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391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623346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Объекты обратной связи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718608" y="1387784"/>
            <a:ext cx="2421219" cy="67186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cs typeface="Golos Text" panose="020B0604020202020204" charset="-52"/>
              </a:rPr>
              <a:t>Объекты ОС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641900" y="1092373"/>
            <a:ext cx="222071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2A0"/>
                </a:solidFill>
              </a:rPr>
              <a:t>Все виды взаимодействий государства и человека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EB6AB5-39E9-4CAB-8E17-861C4A4675FB}"/>
              </a:ext>
            </a:extLst>
          </p:cNvPr>
          <p:cNvSpPr txBox="1"/>
          <p:nvPr/>
        </p:nvSpPr>
        <p:spPr>
          <a:xfrm>
            <a:off x="7403383" y="4780832"/>
            <a:ext cx="460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Golos Text" panose="020B0503020202020204" pitchFamily="34" charset="-52"/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" name="Стрелка: вправо 34">
            <a:extLst>
              <a:ext uri="{FF2B5EF4-FFF2-40B4-BE49-F238E27FC236}">
                <a16:creationId xmlns:a16="http://schemas.microsoft.com/office/drawing/2014/main" xmlns="" id="{E45BBBC9-86B0-4C59-970E-083AB3C502DD}"/>
              </a:ext>
            </a:extLst>
          </p:cNvPr>
          <p:cNvSpPr/>
          <p:nvPr/>
        </p:nvSpPr>
        <p:spPr>
          <a:xfrm>
            <a:off x="3427361" y="1387784"/>
            <a:ext cx="1037079" cy="6170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320FE47-92EC-4985-BCD1-254DA1FBD6A7}"/>
              </a:ext>
            </a:extLst>
          </p:cNvPr>
          <p:cNvSpPr txBox="1"/>
          <p:nvPr/>
        </p:nvSpPr>
        <p:spPr>
          <a:xfrm>
            <a:off x="684939" y="2611153"/>
            <a:ext cx="8235602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предоставление государственных услуг (сервисов) 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выполнение функций  (в т.ч. разрешительных)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предоставление мер государственной поддержки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осуществление государственного контроля (надзора) 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профилактика нарушений обязательных требований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/>
              <a:t>рассмотрение обращений и запросов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обеспечение доступа к информации о деятельности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организация отношений с внутренним клиентом (отношение к процессам, связанным с осуществлением  профессиональной деятельности)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7292741" y="1092373"/>
            <a:ext cx="17833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2A0"/>
                </a:solidFill>
              </a:rPr>
              <a:t>Все этапы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9433522" y="1098947"/>
            <a:ext cx="17833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2A0"/>
                </a:solidFill>
              </a:rPr>
              <a:t>Все точки контакта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23911" y="1872489"/>
            <a:ext cx="16025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</a:rPr>
              <a:t>Все места</a:t>
            </a:r>
          </a:p>
          <a:p>
            <a:pPr algn="ctr"/>
            <a:r>
              <a:rPr lang="ru-RU" sz="1400" dirty="0">
                <a:solidFill>
                  <a:schemeClr val="accent3"/>
                </a:solidFill>
              </a:rPr>
              <a:t>предоставления </a:t>
            </a:r>
          </a:p>
          <a:p>
            <a:pPr algn="ctr"/>
            <a:r>
              <a:rPr lang="ru-RU" sz="1400" dirty="0">
                <a:solidFill>
                  <a:schemeClr val="accent3"/>
                </a:solidFill>
              </a:rPr>
              <a:t>(онлайн/офлайн)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193659" y="1558257"/>
            <a:ext cx="19814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</a:rPr>
              <a:t>Подача заявления, получения результата, ТП и пр., учитываются</a:t>
            </a:r>
          </a:p>
          <a:p>
            <a:pPr algn="ctr"/>
            <a:r>
              <a:rPr lang="ru-RU" sz="1400" dirty="0">
                <a:solidFill>
                  <a:schemeClr val="accent3"/>
                </a:solidFill>
              </a:rPr>
              <a:t>в инструментарии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17432" y="2738364"/>
            <a:ext cx="27812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ЕПГУ/РПГУ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МФЦ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Сайт ведомства/иной сайт/портал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Личное посещение ведомства/иной точки личного приема (</a:t>
            </a:r>
            <a:r>
              <a:rPr lang="ru-RU" sz="1600" dirty="0" err="1">
                <a:ea typeface="Times New Roman" panose="02020603050405020304" pitchFamily="18" charset="0"/>
                <a:cs typeface="Calibri" panose="020F0502020204030204" pitchFamily="34" charset="0"/>
              </a:rPr>
              <a:t>терорганы</a:t>
            </a: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ea typeface="Times New Roman" panose="02020603050405020304" pitchFamily="18" charset="0"/>
                <a:cs typeface="Calibri" panose="020F0502020204030204" pitchFamily="34" charset="0"/>
              </a:rPr>
              <a:t>подведы</a:t>
            </a: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 panose="02020603050405020304" pitchFamily="18" charset="0"/>
                <a:cs typeface="Calibri" panose="020F0502020204030204" pitchFamily="34" charset="0"/>
              </a:rPr>
              <a:t>Мобильное приложение (отличное от приложения ЕПГУ/РПГУ)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5191" y="2081148"/>
            <a:ext cx="2902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3"/>
                </a:solidFill>
              </a:rPr>
              <a:t>Согласно реестру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26559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623346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Источники и методы сбора обратной связи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23636" y="1422402"/>
            <a:ext cx="3038763" cy="91401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j-lt"/>
                <a:cs typeface="Golos Text" panose="020B0604020202020204" charset="-52"/>
              </a:rPr>
              <a:t>Источники ОС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923637" y="3355594"/>
            <a:ext cx="3038763" cy="7145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Данные ИС </a:t>
            </a:r>
            <a:b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</a:br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(МКГУ, ПОС, ЕПГУ и др.)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23638" y="4142594"/>
            <a:ext cx="3038764" cy="7342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Обращения и жалобы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23638" y="2502552"/>
            <a:ext cx="3038762" cy="6937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Репрезентативные исследования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87359" y="2829539"/>
            <a:ext cx="2495550" cy="8950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Онлайн</a:t>
            </a:r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 и офлайн опросы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636655" y="3800234"/>
            <a:ext cx="2533147" cy="70289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Глубинные интервью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636655" y="4593152"/>
            <a:ext cx="2540962" cy="8116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Экспертные оценки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636655" y="2829539"/>
            <a:ext cx="2533147" cy="91056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Контент-анализ СМИ и соц. сетей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387359" y="3800233"/>
            <a:ext cx="2495550" cy="10765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  <a:cs typeface="Golos Text" panose="020B0604020202020204" charset="-52"/>
              </a:rPr>
              <a:t>Качественный анализ обращений граждан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700005" y="1422402"/>
            <a:ext cx="3314686" cy="89139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j-lt"/>
                <a:cs typeface="Golos Text" panose="020B0604020202020204" charset="-52"/>
              </a:rPr>
              <a:t>Методы сбора ОС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6523348" y="2373246"/>
            <a:ext cx="485810" cy="3806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7592538" y="2344580"/>
            <a:ext cx="429672" cy="40934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100466" y="2849403"/>
            <a:ext cx="1588771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cs typeface="Golos Text" panose="020B0604020202020204" charset="-52"/>
              </a:rPr>
              <a:t>Онлайн опрос на сайте с целью предоставления возможности человеку оставить ОС в любой точке контакта (</a:t>
            </a:r>
            <a:r>
              <a:rPr lang="en-US" sz="1400" dirty="0" err="1">
                <a:solidFill>
                  <a:schemeClr val="accent3"/>
                </a:solidFill>
                <a:cs typeface="Golos Text" panose="020B0604020202020204" charset="-52"/>
              </a:rPr>
              <a:t>qr</a:t>
            </a:r>
            <a:r>
              <a:rPr lang="ru-RU" sz="1400" dirty="0">
                <a:solidFill>
                  <a:schemeClr val="accent3"/>
                </a:solidFill>
                <a:cs typeface="Golos Text" panose="020B0604020202020204" charset="-52"/>
              </a:rPr>
              <a:t>-код в офлайн точках, ссылка – в онлайн)</a:t>
            </a:r>
            <a:endParaRPr lang="ru-RU" sz="1400" dirty="0">
              <a:solidFill>
                <a:schemeClr val="accent3"/>
              </a:solidFill>
            </a:endParaRPr>
          </a:p>
        </p:txBody>
      </p:sp>
      <p:sp>
        <p:nvSpPr>
          <p:cNvPr id="33" name="Стрелка: вправо 34">
            <a:extLst>
              <a:ext uri="{FF2B5EF4-FFF2-40B4-BE49-F238E27FC236}">
                <a16:creationId xmlns:a16="http://schemas.microsoft.com/office/drawing/2014/main" xmlns="" id="{E45BBBC9-86B0-4C59-970E-083AB3C502DD}"/>
              </a:ext>
            </a:extLst>
          </p:cNvPr>
          <p:cNvSpPr/>
          <p:nvPr/>
        </p:nvSpPr>
        <p:spPr>
          <a:xfrm>
            <a:off x="9768144" y="2968532"/>
            <a:ext cx="324507" cy="6170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9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Требования стандартов к сбору и анализу обратной связи</a:t>
            </a: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0C9E84A5-295D-4B6C-AFEE-A36DA1B4392B}"/>
              </a:ext>
            </a:extLst>
          </p:cNvPr>
          <p:cNvSpPr/>
          <p:nvPr/>
        </p:nvSpPr>
        <p:spPr>
          <a:xfrm>
            <a:off x="1743941" y="1120293"/>
            <a:ext cx="9476509" cy="4698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670172" y="1419315"/>
            <a:ext cx="5017720" cy="392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3"/>
                </a:solidFill>
                <a:latin typeface="+mj-lt"/>
                <a:cs typeface="Golos Text" panose="020B0604020202020204" charset="-52"/>
              </a:rPr>
              <a:t>ТРЕБОВАНИЯ КЛИЕНТОЦЕНТРИЧНОСТИ: </a:t>
            </a:r>
            <a:endParaRPr lang="ru-RU" dirty="0">
              <a:solidFill>
                <a:schemeClr val="accent3"/>
              </a:solidFill>
              <a:latin typeface="+mj-lt"/>
              <a:cs typeface="Golos Text" panose="020B0604020202020204" charset="-52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400420" y="1950857"/>
            <a:ext cx="8663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3"/>
                </a:solidFill>
                <a:latin typeface="+mj-lt"/>
              </a:rPr>
              <a:t>постоянный сбор и регулярный анализ </a:t>
            </a:r>
            <a:r>
              <a:rPr lang="ru-RU" dirty="0">
                <a:solidFill>
                  <a:schemeClr val="accent3"/>
                </a:solidFill>
                <a:latin typeface="+mj-lt"/>
              </a:rPr>
              <a:t>обратной связи по объектам, охватывающим </a:t>
            </a:r>
            <a:r>
              <a:rPr lang="ru-RU" b="1" dirty="0">
                <a:solidFill>
                  <a:schemeClr val="accent3"/>
                </a:solidFill>
                <a:latin typeface="+mj-lt"/>
              </a:rPr>
              <a:t>все виды </a:t>
            </a:r>
            <a:r>
              <a:rPr lang="ru-RU" dirty="0">
                <a:solidFill>
                  <a:schemeClr val="accent3"/>
                </a:solidFill>
                <a:latin typeface="+mj-lt"/>
              </a:rPr>
              <a:t>взаимодействий органа власти с клиентом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3"/>
                </a:solidFill>
                <a:latin typeface="+mj-lt"/>
              </a:rPr>
              <a:t>анонимность</a:t>
            </a:r>
            <a:r>
              <a:rPr lang="ru-RU" dirty="0">
                <a:solidFill>
                  <a:schemeClr val="accent3"/>
                </a:solidFill>
                <a:latin typeface="+mj-lt"/>
              </a:rPr>
              <a:t> сбора данных при проведении репрезентативных исследований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3"/>
                </a:solidFill>
                <a:latin typeface="+mj-lt"/>
              </a:rPr>
              <a:t>возможность оставить обратную связь </a:t>
            </a:r>
            <a:r>
              <a:rPr lang="ru-RU" b="1" dirty="0">
                <a:solidFill>
                  <a:schemeClr val="accent3"/>
                </a:solidFill>
                <a:latin typeface="+mj-lt"/>
              </a:rPr>
              <a:t>во всех точках</a:t>
            </a:r>
            <a:r>
              <a:rPr lang="ru-RU" dirty="0">
                <a:solidFill>
                  <a:schemeClr val="accent3"/>
                </a:solidFill>
                <a:latin typeface="+mj-lt"/>
              </a:rPr>
              <a:t>, где происходит взаимодействие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3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3"/>
                </a:solidFill>
                <a:latin typeface="+mj-lt"/>
              </a:rPr>
              <a:t>регулярный мониторинг качества предоставления государственных услуг и сервисов согласно показателям автоматизированного мониторинга и параметрам </a:t>
            </a:r>
            <a:r>
              <a:rPr lang="ru-RU" b="1" dirty="0">
                <a:solidFill>
                  <a:schemeClr val="accent3"/>
                </a:solidFill>
                <a:latin typeface="+mj-lt"/>
              </a:rPr>
              <a:t>удовлетворенности</a:t>
            </a:r>
            <a:r>
              <a:rPr lang="ru-RU" dirty="0">
                <a:solidFill>
                  <a:schemeClr val="accent3"/>
                </a:solidFill>
                <a:latin typeface="+mj-lt"/>
              </a:rPr>
              <a:t> в разрезе отдельных </a:t>
            </a:r>
            <a:r>
              <a:rPr lang="ru-RU" b="1" dirty="0">
                <a:solidFill>
                  <a:schemeClr val="accent3"/>
                </a:solidFill>
                <a:latin typeface="+mj-lt"/>
              </a:rPr>
              <a:t>этапов предоставления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3EB6AB5-39E9-4CAB-8E17-861C4A4675FB}"/>
              </a:ext>
            </a:extLst>
          </p:cNvPr>
          <p:cNvSpPr txBox="1"/>
          <p:nvPr/>
        </p:nvSpPr>
        <p:spPr>
          <a:xfrm>
            <a:off x="1470406" y="1319358"/>
            <a:ext cx="16848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3"/>
                </a:solidFill>
                <a:latin typeface="+mj-lt"/>
                <a:cs typeface="Golos Text" panose="020B0503020202020204" pitchFamily="34" charset="-52"/>
              </a:rPr>
              <a:t>!</a:t>
            </a:r>
            <a:endParaRPr lang="ru-RU" sz="3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14104971-5F96-4B10-99E4-EC2FB2EBC742}"/>
              </a:ext>
            </a:extLst>
          </p:cNvPr>
          <p:cNvSpPr/>
          <p:nvPr/>
        </p:nvSpPr>
        <p:spPr>
          <a:xfrm rot="18938054">
            <a:off x="2048061" y="1374395"/>
            <a:ext cx="520428" cy="531481"/>
          </a:xfrm>
          <a:prstGeom prst="rect">
            <a:avLst/>
          </a:prstGeom>
          <a:noFill/>
          <a:ln>
            <a:solidFill>
              <a:srgbClr val="008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77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   </a:t>
            </a: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ЕПГУ (портал Госуслуги)</a:t>
            </a: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2662" y="1394813"/>
            <a:ext cx="660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53E66"/>
                </a:solidFill>
              </a:rPr>
              <a:t>Форма обратной связи по результатам оказания услуги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3"/>
          <a:stretch>
            <a:fillRect/>
          </a:stretch>
        </p:blipFill>
        <p:spPr>
          <a:xfrm>
            <a:off x="509048" y="1899095"/>
            <a:ext cx="8399282" cy="3791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47345" y="1764145"/>
            <a:ext cx="1860985" cy="2253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xmlns="" id="{DE137632-3F6B-434D-A262-539A22CBDE9D}"/>
              </a:ext>
            </a:extLst>
          </p:cNvPr>
          <p:cNvSpPr/>
          <p:nvPr/>
        </p:nvSpPr>
        <p:spPr>
          <a:xfrm>
            <a:off x="8196245" y="2910398"/>
            <a:ext cx="2868918" cy="713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Доступность электронных форм и инструментов</a:t>
            </a:r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xmlns="" id="{0288D8A1-E8AF-4154-B771-85CC277E440A}"/>
              </a:ext>
            </a:extLst>
          </p:cNvPr>
          <p:cNvSpPr/>
          <p:nvPr/>
        </p:nvSpPr>
        <p:spPr>
          <a:xfrm>
            <a:off x="8196244" y="3783490"/>
            <a:ext cx="2868918" cy="713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Время ожидания ответа на подачу заявления, получения результатов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xmlns="" id="{B80E5575-5B75-4C21-ACCB-E44E312E3EBA}"/>
              </a:ext>
            </a:extLst>
          </p:cNvPr>
          <p:cNvSpPr/>
          <p:nvPr/>
        </p:nvSpPr>
        <p:spPr>
          <a:xfrm>
            <a:off x="8196244" y="4656582"/>
            <a:ext cx="2868918" cy="713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Удобство подачи заявления, записи, оплаты, получения результата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C30141F-B449-4010-8F0F-150A6BA4785B}"/>
              </a:ext>
            </a:extLst>
          </p:cNvPr>
          <p:cNvSpPr txBox="1"/>
          <p:nvPr/>
        </p:nvSpPr>
        <p:spPr bwMode="auto">
          <a:xfrm>
            <a:off x="8143594" y="1498337"/>
            <a:ext cx="2626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lvl="0" indent="-311150">
              <a:spcAft>
                <a:spcPts val="600"/>
              </a:spcAft>
            </a:pPr>
            <a:r>
              <a:rPr lang="ru-RU" sz="2000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	Оценка </a:t>
            </a:r>
            <a:r>
              <a:rPr lang="en-US" sz="2000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CSI </a:t>
            </a:r>
            <a:r>
              <a:rPr lang="ru-RU" sz="2000" dirty="0">
                <a:solidFill>
                  <a:srgbClr val="30B6B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обобщенно или по параметрам</a:t>
            </a:r>
          </a:p>
        </p:txBody>
      </p:sp>
      <p:cxnSp>
        <p:nvCxnSpPr>
          <p:cNvPr id="34" name="Straight Connector 3">
            <a:extLst>
              <a:ext uri="{FF2B5EF4-FFF2-40B4-BE49-F238E27FC236}">
                <a16:creationId xmlns:a16="http://schemas.microsoft.com/office/drawing/2014/main" xmlns="" id="{59ED46DF-07BE-4B59-81FF-801D00171D50}"/>
              </a:ext>
            </a:extLst>
          </p:cNvPr>
          <p:cNvCxnSpPr>
            <a:cxnSpLocks/>
          </p:cNvCxnSpPr>
          <p:nvPr/>
        </p:nvCxnSpPr>
        <p:spPr>
          <a:xfrm>
            <a:off x="8143594" y="1451405"/>
            <a:ext cx="0" cy="1121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1476" y="368301"/>
            <a:ext cx="11524960" cy="760704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1. Источники данных: информационные системы</a:t>
            </a:r>
            <a:br>
              <a:rPr lang="ru-RU" dirty="0">
                <a:latin typeface="+mn-lt"/>
              </a:rPr>
            </a:br>
            <a:r>
              <a:rPr lang="ru-RU" dirty="0">
                <a:solidFill>
                  <a:schemeClr val="accent3"/>
                </a:solidFill>
                <a:ea typeface="Golos Text" panose="020B0503020202020204" pitchFamily="34" charset="0"/>
              </a:rPr>
              <a:t>Кластер данных ЕПГУ (</a:t>
            </a:r>
            <a:r>
              <a:rPr lang="en-US" dirty="0">
                <a:solidFill>
                  <a:schemeClr val="accent3"/>
                </a:solidFill>
                <a:ea typeface="Golos Text" panose="020B0503020202020204" pitchFamily="34" charset="0"/>
              </a:rPr>
              <a:t>RTA Analytics)</a:t>
            </a:r>
            <a:endParaRPr lang="ru-RU" dirty="0">
              <a:latin typeface="+mn-lt"/>
            </a:endParaRPr>
          </a:p>
        </p:txBody>
      </p:sp>
      <p:sp>
        <p:nvSpPr>
          <p:cNvPr id="55" name="Номер слайда 5">
            <a:extLst>
              <a:ext uri="{FF2B5EF4-FFF2-40B4-BE49-F238E27FC236}">
                <a16:creationId xmlns:a16="http://schemas.microsoft.com/office/drawing/2014/main" xmlns="" id="{AAA74E21-0CBA-4EB2-88D2-56843B031059}"/>
              </a:ext>
            </a:extLst>
          </p:cNvPr>
          <p:cNvSpPr txBox="1">
            <a:spLocks/>
          </p:cNvSpPr>
          <p:nvPr/>
        </p:nvSpPr>
        <p:spPr>
          <a:xfrm>
            <a:off x="11220450" y="6461125"/>
            <a:ext cx="971550" cy="3968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9639E-9A01-AE4A-AE0A-69D1C71B9D0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149"/>
          <a:stretch/>
        </p:blipFill>
        <p:spPr>
          <a:xfrm>
            <a:off x="1976035" y="1087254"/>
            <a:ext cx="8432924" cy="56735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1832386" y="1108030"/>
            <a:ext cx="8983396" cy="199548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974618" y="1708728"/>
            <a:ext cx="10512164" cy="2739331"/>
            <a:chOff x="265892" y="1525656"/>
            <a:chExt cx="8269412" cy="181307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17890" y="2924668"/>
              <a:ext cx="1310565" cy="3186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0425" y="1951432"/>
              <a:ext cx="1355076" cy="4675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5892" y="1525656"/>
              <a:ext cx="1355110" cy="47392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28455" y="2788719"/>
              <a:ext cx="1706849" cy="55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C00000"/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Индекс удовлетворенности клиентов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33956" y="2306992"/>
            <a:ext cx="2169765" cy="338554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C00000"/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r>
              <a:rPr lang="ru-RU" sz="1600" dirty="0"/>
              <a:t>Регион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779" y="1897468"/>
            <a:ext cx="2169765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Тип услуги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97671" y="1108030"/>
            <a:ext cx="153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Набор фильтров</a:t>
            </a:r>
          </a:p>
        </p:txBody>
      </p:sp>
    </p:spTree>
    <p:extLst>
      <p:ext uri="{BB962C8B-B14F-4D97-AF65-F5344CB8AC3E}">
        <p14:creationId xmlns:p14="http://schemas.microsoft.com/office/powerpoint/2010/main" val="1944760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0B6B3"/>
      </a:accent1>
      <a:accent2>
        <a:srgbClr val="004E8B"/>
      </a:accent2>
      <a:accent3>
        <a:srgbClr val="0082A0"/>
      </a:accent3>
      <a:accent4>
        <a:srgbClr val="BEBCBC"/>
      </a:accent4>
      <a:accent5>
        <a:srgbClr val="7B7B7B"/>
      </a:accent5>
      <a:accent6>
        <a:srgbClr val="FEC7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3047</Words>
  <Application>Microsoft Office PowerPoint</Application>
  <PresentationFormat>Широкоэкранный</PresentationFormat>
  <Paragraphs>880</Paragraphs>
  <Slides>44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Calibri</vt:lpstr>
      <vt:lpstr>Golos Text</vt:lpstr>
      <vt:lpstr>Golos Text DemiBold</vt:lpstr>
      <vt:lpstr>Golos Text VF Medium</vt:lpstr>
      <vt:lpstr>heltetica </vt:lpstr>
      <vt:lpstr>Open Sans</vt:lpstr>
      <vt:lpstr>Roboto Condensed</vt:lpstr>
      <vt:lpstr>Tahoma</vt:lpstr>
      <vt:lpstr>Times New Roman</vt:lpstr>
      <vt:lpstr>Wingdings</vt:lpstr>
      <vt:lpstr>Тема Office</vt:lpstr>
      <vt:lpstr>Презентация PowerPoint</vt:lpstr>
      <vt:lpstr>Профиль</vt:lpstr>
      <vt:lpstr>Место обратной связи и мониторинга в цикле реинжиниринга процессов</vt:lpstr>
      <vt:lpstr>Основные подходы к проведению сбора и анализа обратной связи</vt:lpstr>
      <vt:lpstr>Объекты обратной связи</vt:lpstr>
      <vt:lpstr>Источники и методы сбора обратной связи</vt:lpstr>
      <vt:lpstr>Требования стандартов к сбору и анализу обратной связи</vt:lpstr>
      <vt:lpstr>1. Источники данных: информационные системы     ЕПГУ (портал Госуслуги)</vt:lpstr>
      <vt:lpstr>1. Источники данных: информационные системы Кластер данных ЕПГУ (RTA Analytics)</vt:lpstr>
      <vt:lpstr>1. Источники данных: информационные системы     Кластер данных ЕПГУ (RTA Analytics) </vt:lpstr>
      <vt:lpstr>1. Источники данных: информационные системы     Кластер данных ЕПГУ (RTA Analytics) </vt:lpstr>
      <vt:lpstr>1. Источники данных: информационные системы     Кластер данных ЕПГУ (RTA Analytics) </vt:lpstr>
      <vt:lpstr>1. Источники данных: информационные системы     МКГУ (портал «Ваш контроль») </vt:lpstr>
      <vt:lpstr>1. Источники данных: информационные системы  Результаты мониторинга данных</vt:lpstr>
      <vt:lpstr>Презентация PowerPoint</vt:lpstr>
      <vt:lpstr>Презентация PowerPoint</vt:lpstr>
      <vt:lpstr>2. Источники данных: обращения и жалобы     ПОС</vt:lpstr>
      <vt:lpstr>2. Источники данных: обращения и жалобы</vt:lpstr>
      <vt:lpstr>3. Источники данных: социологические исследования  Качественные данные через онлайн опросы на сайте ОИВ/соцсетях/ПОС</vt:lpstr>
      <vt:lpstr>3. Источники данных: социологические исследования  Качественные данные через онлайн опросы на сайте ОИВ/соцсетях/ПОС</vt:lpstr>
      <vt:lpstr>Презентация PowerPoint</vt:lpstr>
      <vt:lpstr>3. Источники данных: социологические исследования Репрезентативные данные</vt:lpstr>
      <vt:lpstr>3. Источники данных: социологические исследования Результаты мониторинга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использования результатов оценки сфер Удовлетворенность сферами, пример рейтинга и метрик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сопровождения ЖС</vt:lpstr>
      <vt:lpstr>УСЛУГИ В РАМКАХ ЖС «ПОСТУПЛЕНИЕ В ВУЗ» Пример услуг, требующих реинжиниринга </vt:lpstr>
      <vt:lpstr>УСЛУГИ В РАМКАХ ЖС «ПОСТУПЛЕНИЕ В ВУЗ» Пример услуг, требующих реинжиниринга </vt:lpstr>
      <vt:lpstr>РЕКОМЕНДАЦИИ  по результатам обратной связи </vt:lpstr>
      <vt:lpstr>Управление «Мониторинг услуг и обратная связь»</vt:lpstr>
      <vt:lpstr>Направления исследовательских работ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388</cp:revision>
  <dcterms:created xsi:type="dcterms:W3CDTF">2023-11-30T10:21:34Z</dcterms:created>
  <dcterms:modified xsi:type="dcterms:W3CDTF">2024-05-24T11:16:50Z</dcterms:modified>
</cp:coreProperties>
</file>