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18" r:id="rId2"/>
  </p:sldMasterIdLst>
  <p:notesMasterIdLst>
    <p:notesMasterId r:id="rId12"/>
  </p:notesMasterIdLst>
  <p:sldIdLst>
    <p:sldId id="281" r:id="rId3"/>
    <p:sldId id="302" r:id="rId4"/>
    <p:sldId id="306" r:id="rId5"/>
    <p:sldId id="307" r:id="rId6"/>
    <p:sldId id="308" r:id="rId7"/>
    <p:sldId id="309" r:id="rId8"/>
    <p:sldId id="310" r:id="rId9"/>
    <p:sldId id="311" r:id="rId10"/>
    <p:sldId id="312" r:id="rId11"/>
  </p:sldIdLst>
  <p:sldSz cx="12192000" cy="6858000"/>
  <p:notesSz cx="6888163" cy="100187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1C5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2BEB63C6-B4E1-4A5D-8013-5E02CC744EA8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366BAFE5-CDFD-44FE-8B6A-A3C2196D4D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144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2088" y="811213"/>
            <a:ext cx="7212013" cy="40576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3D634-AC1B-4DB4-83C2-E9AB1B82B842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538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06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93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606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721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696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4719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2328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5514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04398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624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32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892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18381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122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3632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45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8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120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06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471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301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345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C448F-357D-40B7-9839-E4DE5BE07E11}" type="datetimeFigureOut">
              <a:rPr lang="ru-RU" smtClean="0"/>
              <a:t>28.04.2025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B4E85-8367-4346-BE1C-5FAE61720D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318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255530-68F3-480C-B5F2-A497FA987A1B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28.04.2025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AAFBD0-B08C-47DE-B7B0-35969927F04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2285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425832" y="1821574"/>
            <a:ext cx="9316805" cy="666847"/>
          </a:xfrm>
          <a:prstGeom prst="rect">
            <a:avLst/>
          </a:prstGeom>
        </p:spPr>
        <p:txBody>
          <a:bodyPr wrap="square" lIns="91434" tIns="45718" rIns="91434" bIns="45718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700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10" name="Picture 4" descr="C:\Users\1\Desktop\для презентации\А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3372" y="769747"/>
            <a:ext cx="3761725" cy="71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0E70B-B04C-4A86-ABF4-DA281DB853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380"/>
            <a:ext cx="12199061" cy="685561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235628D-BB77-4269-8111-DF01FAFDD05D}"/>
              </a:ext>
            </a:extLst>
          </p:cNvPr>
          <p:cNvSpPr txBox="1"/>
          <p:nvPr/>
        </p:nvSpPr>
        <p:spPr>
          <a:xfrm>
            <a:off x="2212707" y="1705033"/>
            <a:ext cx="85299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ОБ ОРГАНИЗАЦИИ ЭКСКУРСИОННОЙ ДЕЯТЕЛЬНОСТИ И ПРАВИЛАХ ОКАЗАНИЯ ЭКСКУРСИОННЫХ УСЛУГ  </a:t>
            </a:r>
            <a:endParaRPr lang="ru-RU" sz="36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82060A5-4524-400D-9568-EF188B74BF9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7062" y="5638806"/>
            <a:ext cx="12199061" cy="111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61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443147" y="1747473"/>
            <a:ext cx="12006761" cy="37600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</a:pPr>
            <a:r>
              <a:rPr lang="ru-RU" sz="2400" dirty="0"/>
              <a:t>– Федеральный закон об основах туристской деятельности в Российской Федерации № 132-ФЗ;</a:t>
            </a:r>
          </a:p>
          <a:p>
            <a:pPr fontAlgn="base">
              <a:spcAft>
                <a:spcPts val="1200"/>
              </a:spcAft>
            </a:pPr>
            <a:r>
              <a:rPr lang="ru-RU" sz="2400" dirty="0"/>
              <a:t>– Положение об аттестации экскурсоводов, утвержденное Постановлением Правительства Российской Федерации от 7 мая 2022 г. № 833;</a:t>
            </a:r>
          </a:p>
          <a:p>
            <a:pPr fontAlgn="base">
              <a:spcAft>
                <a:spcPts val="1200"/>
              </a:spcAft>
            </a:pPr>
            <a:r>
              <a:rPr lang="ru-RU" sz="2400" dirty="0"/>
              <a:t>– Постановление Правительства РФ от 31 мая 2022 г. № 992 «Об утверждении Правил оказания услуг экскурсовода (гида) и гида-переводчика</a:t>
            </a:r>
            <a:r>
              <a:rPr lang="ru-RU" sz="2400" dirty="0" smtClean="0"/>
              <a:t>».</a:t>
            </a:r>
          </a:p>
          <a:p>
            <a:pPr fontAlgn="base"/>
            <a:endParaRPr lang="ru-RU" sz="2400" dirty="0"/>
          </a:p>
          <a:p>
            <a:pPr marL="16909" defTabSz="1214689">
              <a:spcBef>
                <a:spcPts val="166"/>
              </a:spcBef>
              <a:spcAft>
                <a:spcPts val="1200"/>
              </a:spcAft>
            </a:pPr>
            <a:r>
              <a:rPr lang="ru-RU" i="1" dirty="0">
                <a:solidFill>
                  <a:srgbClr val="FF0000"/>
                </a:solidFill>
              </a:rPr>
              <a:t>В указанные НПА внесены изменения, вступающие в силу с 1 марта 2025 года.</a:t>
            </a:r>
          </a:p>
          <a:p>
            <a:pPr marL="16909" lvl="0" defTabSz="1214689">
              <a:spcBef>
                <a:spcPts val="166"/>
              </a:spcBef>
              <a:spcAft>
                <a:spcPts val="1200"/>
              </a:spcAft>
            </a:pPr>
            <a:endParaRPr lang="ru-RU" sz="900" b="1" spc="-33" dirty="0">
              <a:solidFill>
                <a:srgbClr val="5B9BD5">
                  <a:lumMod val="50000"/>
                </a:srgbClr>
              </a:solidFill>
              <a:latin typeface="PT Sans" panose="020B0503020203020204" pitchFamily="34" charset="-52"/>
              <a:ea typeface="PT Sans" panose="020B0503020203020204" pitchFamily="34" charset="-52"/>
              <a:cs typeface="Arial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146" y="365373"/>
            <a:ext cx="12006761" cy="110042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9" y="357806"/>
            <a:ext cx="1095906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Основные нормативно-правовые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акты, регламентирующие деятельность в сфере оказания экскурсионных услуг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  <a:p>
            <a:pPr fontAlgn="ctr"/>
            <a:endParaRPr lang="ru-RU" sz="21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1671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82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72658" y="1465802"/>
            <a:ext cx="11923975" cy="440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Экскурсовод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(гид) или гид-переводчик может пройти аттестацию для оказания услуг на территории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одного субъекта Российской Федерации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территориях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нескольких субъектов Российской Федерации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на территории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одного муниципального образования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территориях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нескольких муниципальных образований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границах субъекта Российской Федерации,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национальных туристских маршрутах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896938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экскурсовода появилась возможность проходить практическую часть двумя способами: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-по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билетам, если речь идет о классических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турмаршрутах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 объектах показа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-по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технологической карте экскурсии (документ должен быть представлен аттестационной комиссии перед экзаменом), если речь идет об авторской экскурсии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Изменился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перечень способов подачи заявления на прохождение аттестации. С 1 марта 2025 года подать заявление на личном приеме уже не получится. Соискатель может воспользоваться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Единым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порталом государственных услуг (самым простым способом подачи заявления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800" b="1" spc="-33" dirty="0">
              <a:solidFill>
                <a:srgbClr val="5B9BD5">
                  <a:lumMod val="50000"/>
                </a:srgbClr>
              </a:solidFill>
              <a:latin typeface="PT Sans" panose="020B0503020203020204" pitchFamily="34" charset="-52"/>
              <a:ea typeface="PT Sans" panose="020B0503020203020204" pitchFamily="34" charset="-52"/>
              <a:cs typeface="Arial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58" y="365373"/>
            <a:ext cx="11923975" cy="946539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8" y="357806"/>
            <a:ext cx="108730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Изменения в процедуре аттестации, вступившие в силу</a:t>
            </a:r>
          </a:p>
          <a:p>
            <a:pPr font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</a:t>
            </a:r>
            <a:r>
              <a:rPr lang="ru-RU" sz="3200" b="1" u="sng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с 1 марта 2025 года</a:t>
            </a:r>
            <a:endParaRPr lang="ru-RU" sz="3200" b="1" u="sng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84384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72658" y="1452154"/>
            <a:ext cx="11923975" cy="40703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Оказание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услуг экскурсовода (гида) и гида-переводчика допускается со дня включения сведений об экскурсоводе (гиде) и о гиде-переводчике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единый федеральный реестр экскурсоводов (гидов) и гидов-переводчиков.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Наличие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сведений об аттестации экскурсовода (гида) и гида-переводчика в едином федеральном реестре экскурсоводов (гидов) и гидов-переводчиков позволяет экскурсоводу (гиду) и гиду-переводчику оказывать услуги на территории (территориях) субъекта (субъектов) Российской Федерации, на территориях муниципальных образований в границах субъекта Российской Федерации, на национальных туристских маршрутах, указанных в едином федеральном реестре экскурсоводов (гидов) и гидов-переводчиков.</a:t>
            </a:r>
          </a:p>
          <a:p>
            <a:pPr fontAlgn="base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Экскурсовод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(гид) и гид-переводчик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обязаны проходить плановое подтверждение соответствия требованиям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предусмотренным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Федеральным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законом, и специальным требованиям к экскурсоводам (гидам), гидам-переводчикам </a:t>
            </a:r>
            <a:r>
              <a:rPr 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один раз в пять лет.</a:t>
            </a:r>
          </a:p>
          <a:p>
            <a:pPr fontAlgn="base"/>
            <a:endParaRPr lang="ru-RU" sz="1050" b="1" spc="-33" dirty="0">
              <a:solidFill>
                <a:srgbClr val="5B9BD5">
                  <a:lumMod val="50000"/>
                </a:srgbClr>
              </a:solidFill>
              <a:latin typeface="PT Sans" panose="020B0503020203020204" pitchFamily="34" charset="-52"/>
              <a:ea typeface="PT Sans" panose="020B0503020203020204" pitchFamily="34" charset="-52"/>
              <a:cs typeface="Arial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57" y="403256"/>
            <a:ext cx="11923975" cy="7400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8" y="357806"/>
            <a:ext cx="113098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Единый федеральный реестр экскурсоводов (гидов), гидов-переводчиков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56971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72658" y="1452154"/>
            <a:ext cx="11923975" cy="44012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Уполномоченный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федеральный орган исполнительной власти ведет единый федеральный реестр экскурсоводов (гидов) и гидов-переводчиков в соответствии с порядком, установленным Правительством Российской Федерации.</a:t>
            </a:r>
          </a:p>
          <a:p>
            <a:pPr fontAlgn="base">
              <a:spcAft>
                <a:spcPts val="12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Внесение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сведений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 экскурсоводах (гидах) и о гидах-переводчиках в единый федеральный реестр экскурсоводов (гидов) и гидов-переводчиков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осуществляется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органом государственной власти субъекта Российской Федерации в сфере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туризма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(министерство экономического развития Астраханской области)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Aft>
                <a:spcPts val="120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 1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марта 2025 года аттестат экскурсовода или гида-переводчика не выдается, а идентификационная карточка направляется экскурсоводу в электронном виде в день присвоения номера лицензии 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в настоящее время система ГИС ТОР КНД дает возможность направлять в личный кабинет пока только выписку из реестра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 Министерством экономического развития Астраханской области принято решение о выдаче идентификационной карточки экскурсовода(гида), гида-переводчика по итогам положительного результата аттестации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spc="-33" dirty="0">
              <a:solidFill>
                <a:srgbClr val="5B9BD5">
                  <a:lumMod val="50000"/>
                </a:srgbClr>
              </a:solidFill>
              <a:latin typeface="PT Sans" panose="020B0503020203020204" pitchFamily="34" charset="-52"/>
              <a:ea typeface="PT Sans" panose="020B0503020203020204" pitchFamily="34" charset="-52"/>
              <a:cs typeface="Arial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57" y="403256"/>
            <a:ext cx="11923975" cy="7400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8" y="357806"/>
            <a:ext cx="113098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Единый федеральный реестр экскурсоводов (гидов), гидов-переводчиков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17110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72658" y="1309713"/>
            <a:ext cx="12187451" cy="4801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6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Экскурсоводы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(гиды) и гиды-переводчики при оказании услуг должны соблюдать правила оказания услуг экскурсовода (гида) и гида-переводчика, в том числе </a:t>
            </a: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иметь нагрудную идентификационную карточку экскурсовода (гида) или гида-переводчика, доступную для всеобщего обозрения. </a:t>
            </a:r>
            <a:endParaRPr lang="ru-RU" sz="2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spcAft>
                <a:spcPts val="600"/>
              </a:spcAft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нагрудной идентификационной карточке экскурсовода (гида) или гида-переводчика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размещается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цветная фотография экскурсовода (гида) или гида-переводчика и следующие сведения:</a:t>
            </a:r>
          </a:p>
          <a:p>
            <a:pPr fontAlgn="base">
              <a:spcAft>
                <a:spcPts val="600"/>
              </a:spcAf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– фамилия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имя и отчество (при наличии) экскурсовода (гида) или гида-переводчика (на русском и английском языках);</a:t>
            </a:r>
          </a:p>
          <a:p>
            <a:pPr fontAlgn="base">
              <a:spcAft>
                <a:spcPts val="600"/>
              </a:spcAf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– двухмерный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штриховой код (QR-код), посредством которого обеспечивается переход на страницу единого федерального реестра экскурсоводов (гидов) и гидов-переводчиков, содержащую сведения об аттестованных экскурсоводе (гиде) или гиде-переводчике.</a:t>
            </a:r>
          </a:p>
          <a:p>
            <a:pPr fontAlgn="base">
              <a:spcAft>
                <a:spcPts val="600"/>
              </a:spcAft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Передача </a:t>
            </a:r>
            <a:r>
              <a:rPr lang="ru-RU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нагрудной идентификационной карточки экскурсовода (гида) или гида-переводчика иному лицу не допускается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spc="-33" dirty="0">
              <a:solidFill>
                <a:srgbClr val="5B9BD5">
                  <a:lumMod val="50000"/>
                </a:srgbClr>
              </a:solidFill>
              <a:latin typeface="Times New Roman" pitchFamily="18" charset="0"/>
              <a:ea typeface="PT Sans" panose="020B0503020203020204" pitchFamily="34" charset="-52"/>
              <a:cs typeface="Times New Roman" pitchFamily="18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57" y="412329"/>
            <a:ext cx="12187451" cy="7400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8" y="357806"/>
            <a:ext cx="11309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Правила оказания экскурсионных услуг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75696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72658" y="1452154"/>
            <a:ext cx="12155477" cy="4247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12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Основанием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прекращения действия аттестации экскурсовода (гида) или гида-переводчика является решение органа государственной власти субъекта Российской Федерации в сфере туризма, внесшего сведения об экскурсоводе (гиде) или о гиде-переводчике в единый федеральный реестр экскурсоводов (гидов) и гидов-переводчиков, о прекращении действия аттестации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fontAlgn="base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Лицо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отношении которого принято решение о прекращении действия аттестации экскурсовода (гида) или гида-переводчика, </a:t>
            </a:r>
            <a:r>
              <a:rPr lang="ru-RU" sz="2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вправе обратиться с заявлением об аттестации не ранее чем через шесть месяцев со дня принятия указанного решения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До истечения этого срока данное лицо не может быть аттестовано в качестве экскурсовода (гида) или гида-переводчика ни в одном субъекте Российской Федерации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b="1" spc="-33" dirty="0">
                <a:solidFill>
                  <a:srgbClr val="5B9BD5">
                    <a:lumMod val="50000"/>
                  </a:srgbClr>
                </a:solidFill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  <a:t/>
            </a:r>
            <a:br>
              <a:rPr lang="en-US" sz="2000" b="1" spc="-33" dirty="0">
                <a:solidFill>
                  <a:srgbClr val="5B9BD5">
                    <a:lumMod val="50000"/>
                  </a:srgbClr>
                </a:solidFill>
                <a:latin typeface="Times New Roman" pitchFamily="18" charset="0"/>
                <a:ea typeface="PT Sans" panose="020B0503020203020204" pitchFamily="34" charset="-52"/>
                <a:cs typeface="Times New Roman" pitchFamily="18" charset="0"/>
              </a:rPr>
            </a:br>
            <a:endParaRPr lang="ru-RU" sz="2000" b="1" spc="-33" dirty="0">
              <a:solidFill>
                <a:srgbClr val="5B9BD5">
                  <a:lumMod val="50000"/>
                </a:srgbClr>
              </a:solidFill>
              <a:latin typeface="Times New Roman" pitchFamily="18" charset="0"/>
              <a:ea typeface="PT Sans" panose="020B0503020203020204" pitchFamily="34" charset="-52"/>
              <a:cs typeface="Times New Roman" pitchFamily="18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57" y="426495"/>
            <a:ext cx="12155478" cy="7400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8" y="357806"/>
            <a:ext cx="11309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Прекращение действия аттестации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66750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72658" y="1188801"/>
            <a:ext cx="12151337" cy="4708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Прекратить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действие аттестации экскурсовода министерство экономического развития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Астраханской области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уполномочено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следующих случаях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истечение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срока действия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выданного ранее аттестата;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недостоверных сведений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 документах, представленных соискателем для прохождения аттестации;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несоответствия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экскурсовода требованиям, установленным законодательством (требования установлены статьей 4.4 Федерального закона об основах туристской деятельности в Российской Федерации № 132-ФЗ и Положением об аттестации экскурсоводов, утвержденным Постановлением Правительства Российской Федерации от 7 мая 2022 г. № 833);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неоднократное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привлечение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экскурсовода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 административной ответственности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 нарушение условий оказания услуг экскурсовода (речь идет о Постановлении Правительства РФ от 31 мая 2022 г. № 992 «Об утверждении Правил оказания услуг экскурсовода (гида) и гида-переводчика»).</a:t>
            </a:r>
          </a:p>
          <a:p>
            <a:pPr lvl="0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отказ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экскурсовода (гида) или гида-переводчика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прохождения планового подтверждения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соответствия экскурсовода (гида) или гида-переводчика требованиям, предусмотренным Федеральным законом, и специальным требованиям к экскурсоводам (гидам),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гидам-переводчикам</a:t>
            </a:r>
            <a:endParaRPr lang="ru-RU" sz="2000" b="1" spc="-33" dirty="0">
              <a:solidFill>
                <a:srgbClr val="5B9BD5">
                  <a:lumMod val="50000"/>
                </a:srgbClr>
              </a:solidFill>
              <a:latin typeface="Times New Roman" pitchFamily="18" charset="0"/>
              <a:ea typeface="PT Sans" panose="020B0503020203020204" pitchFamily="34" charset="-52"/>
              <a:cs typeface="Times New Roman" pitchFamily="18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658" y="294818"/>
            <a:ext cx="12151337" cy="7400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72658" y="357806"/>
            <a:ext cx="113098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Прекращение действия аттестации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.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 Основания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59804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Рисунок 120">
            <a:extLst>
              <a:ext uri="{FF2B5EF4-FFF2-40B4-BE49-F238E27FC236}">
                <a16:creationId xmlns:a16="http://schemas.microsoft.com/office/drawing/2014/main" id="{D08CF5D3-D158-42D3-B7F8-7A4D58C1D4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81"/>
            <a:ext cx="12751358" cy="6855619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619A5F7D-35D3-4447-BC79-B7D6040C2720}"/>
              </a:ext>
            </a:extLst>
          </p:cNvPr>
          <p:cNvGrpSpPr/>
          <p:nvPr/>
        </p:nvGrpSpPr>
        <p:grpSpPr>
          <a:xfrm>
            <a:off x="-7062" y="6259104"/>
            <a:ext cx="12199061" cy="559223"/>
            <a:chOff x="-7061" y="6209766"/>
            <a:chExt cx="11861634" cy="543755"/>
          </a:xfrm>
        </p:grpSpPr>
        <p:pic>
          <p:nvPicPr>
            <p:cNvPr id="32" name="Рисунок 31">
              <a:extLst>
                <a:ext uri="{FF2B5EF4-FFF2-40B4-BE49-F238E27FC236}">
                  <a16:creationId xmlns:a16="http://schemas.microsoft.com/office/drawing/2014/main" id="{F4910D64-9768-4747-8983-5097BC828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7061" y="6209766"/>
              <a:ext cx="5950662" cy="543755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093AB4AB-AB0C-43E0-8F0A-5C55978E5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903911" y="6209766"/>
              <a:ext cx="5950662" cy="543755"/>
            </a:xfrm>
            <a:prstGeom prst="rect">
              <a:avLst/>
            </a:prstGeom>
          </p:spPr>
        </p:pic>
      </p:grpSp>
      <p:sp>
        <p:nvSpPr>
          <p:cNvPr id="10" name="Прямоугольник 9"/>
          <p:cNvSpPr/>
          <p:nvPr/>
        </p:nvSpPr>
        <p:spPr>
          <a:xfrm>
            <a:off x="395654" y="1143351"/>
            <a:ext cx="12078400" cy="48628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1 марта 2025 года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министерство наделено полномочиями по проведению контрольно-надзорных мероприятий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 отношении экскурсоводов и гидов-переводчиков.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Данный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вид контроля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 имеет плана проверок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но инспекторы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обязаны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реагировать на обращения граждан по вопросам наличия у того или иного экскурсовода аттестата. Кроме этого, инспекторы уполномочены проводить мониторинг безопасности, т. е. просматривать сайты-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агрегаторы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экскурсионных услуг и иные платформы, где может содержаться реклама услуг экскурсовода.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896938">
              <a:spcAft>
                <a:spcPts val="12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Основным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инструментом проведения контроля является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постоянный рейд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т. е. инспекторы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будут выходить на постоянной основе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 точки туристического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притяжения,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мониторить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процесс осуществления экскурсионных услуг,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экскурсоводов идентификационной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карточки, а также имеют право запрашивать документ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сведения, подтверждающие наличие аттестации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Административная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ответственность за оказание услуг экскурсовода лицом, не имеющим аттестации, вскоре появится в КоАП. Совершение данного административного правонарушения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повлечет предупреждение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или наложение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административного штрафа в размере от 7 тысяч до 10 тысяч рублей, а повторное (в течение одного года) — штраф в размере от 30 тысяч до 50 тысяч рублей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spc="-33" dirty="0">
              <a:solidFill>
                <a:srgbClr val="5B9BD5">
                  <a:lumMod val="50000"/>
                </a:srgbClr>
              </a:solidFill>
              <a:latin typeface="Times New Roman" pitchFamily="18" charset="0"/>
              <a:ea typeface="PT Sans" panose="020B0503020203020204" pitchFamily="34" charset="-52"/>
              <a:cs typeface="Times New Roman" pitchFamily="18" charset="0"/>
            </a:endParaRP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5654" y="296249"/>
            <a:ext cx="12078400" cy="74009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A5FCCC8-5025-48A9-9468-0391BFBC201D}"/>
              </a:ext>
            </a:extLst>
          </p:cNvPr>
          <p:cNvSpPr/>
          <p:nvPr/>
        </p:nvSpPr>
        <p:spPr>
          <a:xfrm>
            <a:off x="395654" y="189244"/>
            <a:ext cx="110275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Контрольно-надзорные мероприятия в отношении экскурсоводов, гидов-переводчиков 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4084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2182</TotalTime>
  <Words>88</Words>
  <Application>Microsoft Office PowerPoint</Application>
  <PresentationFormat>Широкоэкранный</PresentationFormat>
  <Paragraphs>53</Paragraphs>
  <Slides>9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PT Sans</vt:lpstr>
      <vt:lpstr>Times New Roman</vt:lpstr>
      <vt:lpstr>Тема Office</vt:lpstr>
      <vt:lpstr>7_Тема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ТИЦ</dc:creator>
  <cp:lastModifiedBy>Шафикова Лейсан Рашитовна</cp:lastModifiedBy>
  <cp:revision>165</cp:revision>
  <cp:lastPrinted>2025-01-24T13:38:59Z</cp:lastPrinted>
  <dcterms:created xsi:type="dcterms:W3CDTF">2024-08-22T05:27:21Z</dcterms:created>
  <dcterms:modified xsi:type="dcterms:W3CDTF">2025-04-29T05:42:06Z</dcterms:modified>
</cp:coreProperties>
</file>